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</p:sldMasterIdLst>
  <p:handoutMasterIdLst>
    <p:handoutMasterId r:id="rId48"/>
  </p:handoutMasterIdLst>
  <p:sldIdLst>
    <p:sldId id="298" r:id="rId4"/>
    <p:sldId id="327" r:id="rId5"/>
    <p:sldId id="328" r:id="rId6"/>
    <p:sldId id="329" r:id="rId7"/>
    <p:sldId id="331" r:id="rId8"/>
    <p:sldId id="345" r:id="rId9"/>
    <p:sldId id="335" r:id="rId10"/>
    <p:sldId id="257" r:id="rId11"/>
    <p:sldId id="346" r:id="rId12"/>
    <p:sldId id="347" r:id="rId13"/>
    <p:sldId id="348" r:id="rId14"/>
    <p:sldId id="302" r:id="rId15"/>
    <p:sldId id="358" r:id="rId16"/>
    <p:sldId id="349" r:id="rId17"/>
    <p:sldId id="350" r:id="rId18"/>
    <p:sldId id="352" r:id="rId19"/>
    <p:sldId id="299" r:id="rId20"/>
    <p:sldId id="277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9" r:id="rId36"/>
    <p:sldId id="318" r:id="rId37"/>
    <p:sldId id="325" r:id="rId38"/>
    <p:sldId id="320" r:id="rId39"/>
    <p:sldId id="354" r:id="rId40"/>
    <p:sldId id="321" r:id="rId41"/>
    <p:sldId id="355" r:id="rId42"/>
    <p:sldId id="344" r:id="rId43"/>
    <p:sldId id="357" r:id="rId44"/>
    <p:sldId id="356" r:id="rId45"/>
    <p:sldId id="351" r:id="rId46"/>
    <p:sldId id="323" r:id="rId47"/>
  </p:sldIdLst>
  <p:sldSz cx="12192000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65" d="100"/>
          <a:sy n="65" d="100"/>
        </p:scale>
        <p:origin x="145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66725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1"/>
            <a:ext cx="2971800" cy="466725"/>
          </a:xfrm>
          <a:prstGeom prst="rect">
            <a:avLst/>
          </a:prstGeom>
        </p:spPr>
        <p:txBody>
          <a:bodyPr vert="horz" lIns="91438" tIns="45719" rIns="91438" bIns="45719" rtlCol="0"/>
          <a:lstStyle>
            <a:lvl1pPr algn="r">
              <a:defRPr sz="1200"/>
            </a:lvl1pPr>
          </a:lstStyle>
          <a:p>
            <a:fld id="{36DC9D0B-E94B-4834-8FA6-F759F570CE98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6"/>
            <a:ext cx="2971800" cy="466725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829676"/>
            <a:ext cx="2971800" cy="466725"/>
          </a:xfrm>
          <a:prstGeom prst="rect">
            <a:avLst/>
          </a:prstGeom>
        </p:spPr>
        <p:txBody>
          <a:bodyPr vert="horz" lIns="91438" tIns="45719" rIns="91438" bIns="45719" rtlCol="0" anchor="b"/>
          <a:lstStyle>
            <a:lvl1pPr algn="r">
              <a:defRPr sz="1200"/>
            </a:lvl1pPr>
          </a:lstStyle>
          <a:p>
            <a:fld id="{FA0B3CDA-8024-46BF-99FA-32430395C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028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8B234-6816-6B2D-131A-A1128A4C4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D04801-478F-1D08-17B1-FD7D97753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F4491-8A8C-B748-115A-C1D26BF1D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09D4-2ABC-4FB2-92F3-95F1D106FCF0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A0AFB-242F-CD4B-8121-0B9E4BD40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4A2B6-F1F5-5B99-F69B-31F750944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3C5E9-7E6B-4A28-941F-BFE628BA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29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1D5D-00A5-C7A4-DDBF-87AA3602B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D4435-410D-C180-22DE-799FABA90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7BADB-A45A-0C11-FF8F-7F583A670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09D4-2ABC-4FB2-92F3-95F1D106FCF0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84426-C555-3B10-3F6D-1FC1D97A0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48D2C-B482-AFEC-DE6B-F4BA9FC67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3C5E9-7E6B-4A28-941F-BFE628BA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66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B6991F-826D-39EB-4B0D-EEB27AEF4E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4D7A50-3A90-478A-C92D-8191364D4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A6110-5350-FBC9-567F-2B3D7240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09D4-2ABC-4FB2-92F3-95F1D106FCF0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17DB8-8752-8C0F-A617-89F415EA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DF923-44D9-B52C-5C50-36C0CC1A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3C5E9-7E6B-4A28-941F-BFE628BA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20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05CCF-C131-098D-B423-EEBE7A969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5B31D-2B39-E3FD-CB04-928DB2AB9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38990-A766-431A-394E-11757899B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6610-9FB4-4E8E-B7AE-F6CD2114AA15}" type="datetimeFigureOut">
              <a:rPr lang="LID4096" smtClean="0"/>
              <a:t>09/28/2025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B7E1A-F47F-905D-370E-D3B08A127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0EAC2-9DA5-DF6A-8AED-97424203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74C7-C1A4-48DC-A6D7-3EFFF8BEA6B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45366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ABBBB-8F86-2A20-30DB-836116069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EFDD0-67CD-E7C9-903F-09FF96C6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47B4C-A65D-49AB-C2DC-434AAE2DE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6610-9FB4-4E8E-B7AE-F6CD2114AA15}" type="datetimeFigureOut">
              <a:rPr lang="LID4096" smtClean="0"/>
              <a:t>09/28/2025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575E4-3797-7499-775A-0EDAC32DC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9412F-5B61-2911-CAD3-E0A9459B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74C7-C1A4-48DC-A6D7-3EFFF8BEA6B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67653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2B5F3-BB89-B726-C695-6A7F807AB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8D348-E3A6-CB41-9A4E-8BD26B5E7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5FF48-7D31-89D7-A45F-007A5106D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6610-9FB4-4E8E-B7AE-F6CD2114AA15}" type="datetimeFigureOut">
              <a:rPr lang="LID4096" smtClean="0"/>
              <a:t>09/28/2025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C462D-956C-89C9-E197-2D260DA99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72F5B-F599-832A-E2BB-B66E2AA1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74C7-C1A4-48DC-A6D7-3EFFF8BEA6B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2547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71A5D-0F22-DBF9-7D95-0078BEBC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B98A5-7189-A526-60BB-0D3C52704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4F60C-1007-3282-35B2-8D2F7CD03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12DB1-4990-A712-BBF1-5403D1CA7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6610-9FB4-4E8E-B7AE-F6CD2114AA15}" type="datetimeFigureOut">
              <a:rPr lang="LID4096" smtClean="0"/>
              <a:t>09/28/2025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E12BA-2110-A562-DE9F-951EB6ACF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1A86F-C738-D48F-5399-BD8BB5518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74C7-C1A4-48DC-A6D7-3EFFF8BEA6B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53136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2D4DB-0C4B-01EC-6AF2-4DBD94928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9AFA7-7A46-D728-668B-81D57ACAC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59496D-84D9-524A-0300-1100239AD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F91DF8-4759-3F8C-5904-18B223D8D3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C06A3F-9188-1ADC-8F25-D1D756DAFE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DB06BE-998A-82F8-C830-82F62F1B0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6610-9FB4-4E8E-B7AE-F6CD2114AA15}" type="datetimeFigureOut">
              <a:rPr lang="LID4096" smtClean="0"/>
              <a:t>09/28/2025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6BF78B-C670-7BA8-3548-7701C4B2A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F96BBB-28ED-B836-BC26-BF9E357B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74C7-C1A4-48DC-A6D7-3EFFF8BEA6B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27868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21B77-51FF-64F8-0E47-B851B906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FA47E4-3283-134E-A3C4-8E78A0624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6610-9FB4-4E8E-B7AE-F6CD2114AA15}" type="datetimeFigureOut">
              <a:rPr lang="LID4096" smtClean="0"/>
              <a:t>09/28/2025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7B267-74AA-AFA7-6243-9362FE0DE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2B30DA-4D37-BEBB-110B-3E5CB1DBD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74C7-C1A4-48DC-A6D7-3EFFF8BEA6B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49467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93A104-A954-9A14-77D6-391F88527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6610-9FB4-4E8E-B7AE-F6CD2114AA15}" type="datetimeFigureOut">
              <a:rPr lang="LID4096" smtClean="0"/>
              <a:t>09/28/2025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B63EB4-6FBE-A402-C9BE-E6BEEF89A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31244-53F6-4AEC-904C-491C625B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74C7-C1A4-48DC-A6D7-3EFFF8BEA6B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598945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FC2C0-7A07-F1BC-A484-D23F60270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E3621-C9FF-1168-A006-C6BFF1CFD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FA169-D36C-591B-ACF6-5F1A9681E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5F741-A8FA-E7AF-E280-F5983345B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6610-9FB4-4E8E-B7AE-F6CD2114AA15}" type="datetimeFigureOut">
              <a:rPr lang="LID4096" smtClean="0"/>
              <a:t>09/28/2025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081A8-7656-A56C-77E3-D1B484939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03D8C-20C9-CA61-FB60-5F06A2A84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74C7-C1A4-48DC-A6D7-3EFFF8BEA6B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9151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AA705-CBF7-8F19-AFD9-9C907C78E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62CA9-1966-E83A-3A44-E14995C9C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6E902-7A84-FDA3-A3CD-CC329E50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09D4-2ABC-4FB2-92F3-95F1D106FCF0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4CC38-B39D-3572-C30A-34B13C860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86CE4-2F88-D170-2D58-8A46C8E25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3C5E9-7E6B-4A28-941F-BFE628BA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467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CE65A-1D93-67FA-6609-F37C0F16A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40CDA-6F3F-2229-254D-BEF6FCE3C8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7B837-69EC-2AD4-FF9F-677A2646A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B4E0F-4588-624E-0A98-2D8DD9BE1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6610-9FB4-4E8E-B7AE-F6CD2114AA15}" type="datetimeFigureOut">
              <a:rPr lang="LID4096" smtClean="0"/>
              <a:t>09/28/2025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AF21D-624D-6AF4-8062-D6219C5BB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6CE9A-9C66-2602-C2A3-210A9DECA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74C7-C1A4-48DC-A6D7-3EFFF8BEA6B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99786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28BDE-E465-65B3-26ED-8C16E6C81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E1E3D-FDA6-6745-7907-53703ECAC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91C40-6AD0-E440-1F2D-72CA34FEF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6610-9FB4-4E8E-B7AE-F6CD2114AA15}" type="datetimeFigureOut">
              <a:rPr lang="LID4096" smtClean="0"/>
              <a:t>09/28/2025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DC4CF-8605-54B9-1248-7D4DB4F9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A4701-11F5-753B-D4CE-B5952A3C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74C7-C1A4-48DC-A6D7-3EFFF8BEA6B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043564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45D9A1-5944-AB78-26A5-06EAF7DCC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760E6D-0EB5-F6CF-DEF5-BAF76353B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F0E09-5F1A-986E-5FE5-53A4ED164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6610-9FB4-4E8E-B7AE-F6CD2114AA15}" type="datetimeFigureOut">
              <a:rPr lang="LID4096" smtClean="0"/>
              <a:t>09/28/2025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B6447-2A5B-2708-E8AA-DECEB7A68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01BB8-2F2D-4BFE-62D6-8100F76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374C7-C1A4-48DC-A6D7-3EFFF8BEA6B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79837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1264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F866-60B0-AA0E-E345-E028975FD1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E48F1-D457-FEE8-BD4F-DEB564D43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20A08-C120-C1AB-03D2-F8A45E49B6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8241F3-DB75-6A48-BFFE-29D696487E2D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7A873-58C2-D70E-3BAE-A8D7F9246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0C7AA-9298-6B09-A755-578E8A4E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B03364-AE20-9743-8AEC-6B487A3D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77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489A5-1E13-E59B-249A-7B66593F7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B6191-45C2-62AB-B28D-CD2D6E3E3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5667C-F0D2-5FE7-97E5-57D1FF225D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8241F3-DB75-6A48-BFFE-29D696487E2D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A7F59-B6F0-92CD-9269-17EECC4B0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E8E55-CDAC-1628-430F-ACFA0B883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B03364-AE20-9743-8AEC-6B487A3D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169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59169-8771-3FA5-7D77-AEFDF12FD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C3ECB-EBCD-5C13-9C6B-24E433C2A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047C9-AC3F-479E-7BF9-D23A1BB8FA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8241F3-DB75-6A48-BFFE-29D696487E2D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A8E4E-6FCF-E87D-3B8A-7A99A734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9C696-E2DD-836A-0C61-81EA81E6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B03364-AE20-9743-8AEC-6B487A3D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039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84D1E-2DED-32D5-A12B-33546572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153BD-B5BC-FB78-B9B0-21AA52A20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DB394-5311-CBAF-85A7-42C6F07F92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1FB2E-03D9-B4D4-F4DF-90C672D343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8241F3-DB75-6A48-BFFE-29D696487E2D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4AEE7-2467-B84A-FC82-46C4D46E5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0F3A0-CEB9-7997-42A6-908EE0DD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B03364-AE20-9743-8AEC-6B487A3D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550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423CC-F37C-4E47-F12F-136F6F45D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F087C-9BC4-56A6-3E8E-3DDF65922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4A8885-0992-A3BC-D1B2-3FC54B529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88347-9F1F-CD65-4C69-63E67792A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30F5F1-8C6C-EC1A-374D-2A3F66094C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3744D8-81A9-E1E3-68B6-898FA3BC0F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8241F3-DB75-6A48-BFFE-29D696487E2D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5FA809-D4F1-FBC9-4A9B-4C26213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8B5EC9-F163-28E7-0150-865B06E9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B03364-AE20-9743-8AEC-6B487A3D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51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457A5-141C-78DE-ACFF-7E6D49C77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94D096-61D6-B299-B404-44A24BA302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8241F3-DB75-6A48-BFFE-29D696487E2D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47C25-C361-6843-1C0E-954C92DEB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239FA-3319-87AE-8B12-DD8412863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B03364-AE20-9743-8AEC-6B487A3D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8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C5C0B-B16E-0B39-E17D-65ECCBCB6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A6C65-84BA-B110-5B5B-F563B3E97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8F79F-005D-4084-3B2B-9A0622DA1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09D4-2ABC-4FB2-92F3-95F1D106FCF0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1F1CC-98CE-210D-7B22-D6D8AED6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D299B-540E-134A-21F0-C17E0D1D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3C5E9-7E6B-4A28-941F-BFE628BA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428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E42FDD-8AF1-063B-2EBA-16BA0A7454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8241F3-DB75-6A48-BFFE-29D696487E2D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2D4752-B34A-3CE0-7776-CBF8EE0AB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45327-E80F-48E8-71D5-BF75AA34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B03364-AE20-9743-8AEC-6B487A3D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142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3D015-F641-D3B8-D049-9CE901F2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8D958-D1EF-82CC-FA90-B857D68ED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CC4FC2-C775-0355-C12C-8214B5E58A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9FDBB-BDB4-96FA-E157-2B4C9A0E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8241F3-DB75-6A48-BFFE-29D696487E2D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08253-B952-8A83-4D26-5BE7E2C61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66021-4EA2-3FBC-E6A1-9A8F4848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B03364-AE20-9743-8AEC-6B487A3D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899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5D666-9B49-47FB-E312-01326C03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8BD54F-EF5B-1128-DF72-F97F10F9D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5B2C2-634D-54E3-3CB9-B1D143672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4BDB-49E0-68F8-5C5E-99F5E6D6E4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8241F3-DB75-6A48-BFFE-29D696487E2D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6071D6-C3B7-7483-5312-37BF6192C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20E6A-CB6E-3E33-FB23-0F6EA7372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B03364-AE20-9743-8AEC-6B487A3D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76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9D44-A105-A138-7C70-CCDB28F2E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C981B6-55B6-F1D6-8422-BFE8540AB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DE067-0B76-9611-D986-57A439ED65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8241F3-DB75-6A48-BFFE-29D696487E2D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AE14D-89EE-2BF1-BFEC-5083A0CC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41182-A368-21FB-44A6-FBC753D0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B03364-AE20-9743-8AEC-6B487A3D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957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B28516-CB34-6DE8-E9E2-DAC7453D9A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EA3820-4E20-BE6B-44D2-3B70AC3014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6FE6A-9903-1911-73A3-930F64D4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8241F3-DB75-6A48-BFFE-29D696487E2D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18DD7-19C1-B437-3B5D-16218315E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706C2-3A78-D588-9E9F-3C3D97D47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B03364-AE20-9743-8AEC-6B487A3D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40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EFF2B-44BA-68A8-F335-1662DEB9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384B6-76FF-B5A4-E771-DB21E44C6F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37AE4-DF1B-084E-87A8-4117D6033D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3E0BFE-9941-2373-997E-AD65A641A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09D4-2ABC-4FB2-92F3-95F1D106FCF0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C128A-727E-8D84-0572-EEF393346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5EE22D-A7AB-1670-5604-1D793AF7C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3C5E9-7E6B-4A28-941F-BFE628BA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63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BA31-0FB7-6738-F303-7E4F6FB5B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FAF4F-E54B-FDFF-F803-34034F9F5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5622D-EEC4-AB5D-1BF7-DCF5ED733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CEE0A-2168-420F-1563-CD90C7FCB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29450F-32F7-7C9C-4316-7F2876D406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6BABAE-1F4C-D6F8-6C79-CB429D94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09D4-2ABC-4FB2-92F3-95F1D106FCF0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815F1F-5222-17AC-3263-403D9F701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8FE24B-6040-F443-C40D-CD37A76AC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3C5E9-7E6B-4A28-941F-BFE628BA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72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61E5F-CE03-8951-16C6-0EAC4F5E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5FAD32-3C70-D03E-4ED2-4E39C0AB3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09D4-2ABC-4FB2-92F3-95F1D106FCF0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5EADE-6465-8A89-3928-6546D192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E2BE00-F3CE-BC9F-E517-D90E4608E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3C5E9-7E6B-4A28-941F-BFE628BA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80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988534-90A8-83D9-9675-51B9B9092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09D4-2ABC-4FB2-92F3-95F1D106FCF0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ABAAB8-D571-9EA1-458D-4C4DF19C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CCB10-B369-E76E-D783-3816B044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3C5E9-7E6B-4A28-941F-BFE628BA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3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B8B68-B750-1B08-228F-6FDFCBC1B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3946A-FB89-5B8E-0ADE-DF2B994BF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AB1202-3BF0-8BA3-583B-72D20700B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9086B-BCD1-D09C-DC45-6648F4504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09D4-2ABC-4FB2-92F3-95F1D106FCF0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58DB1-253A-1C5B-F56C-3AA685861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3AE56-89EE-9A00-2ADE-66B98352C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3C5E9-7E6B-4A28-941F-BFE628BA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12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BDB75-05A6-D10E-3DAB-43DD204F2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28392D-2B91-1DA5-2857-071FC9D8DE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AB5E75-47FC-F67E-B384-2FF131974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7EEEC-68BF-5597-87BD-816203769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009D4-2ABC-4FB2-92F3-95F1D106FCF0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06DE10-5B96-C9B6-122D-F5EE27F41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6E02E-4357-563D-6FBA-219D31EC9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3C5E9-7E6B-4A28-941F-BFE628BA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45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AECDCF-05C2-42B6-ADD3-760F51F7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AF3A9-9FF8-41AE-49B4-4A539A29B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D267D-9AE6-5782-845E-23CD1AA72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2009D4-2ABC-4FB2-92F3-95F1D106FCF0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B0514-E517-1B34-831E-4CC79AAAEE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5105D-4E40-D884-36B5-EA607A3F9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73C5E9-7E6B-4A28-941F-BFE628BA0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3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3E96DD-61B7-0275-3E08-977DAA2E1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E0EB2-90D5-235D-BA6A-E75AAD510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555D2-CA07-DEAC-F9B2-963342DFE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396610-9FB4-4E8E-B7AE-F6CD2114AA15}" type="datetimeFigureOut">
              <a:rPr lang="LID4096" smtClean="0"/>
              <a:t>09/28/2025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40F84-8A67-5119-4E56-2118BC132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78AB9-74C8-F681-F56B-6D5A41964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0374C7-C1A4-48DC-A6D7-3EFFF8BEA6B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91743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D032AC-5C6A-1812-2C7D-56DCFD72465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52522" y="0"/>
            <a:ext cx="12497043" cy="700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12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517C-6683-868A-457E-7DEC019CB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BEYOND KILLER ROBOTS: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HUMANS, MACHINES, AND WEAPONS</a:t>
            </a:r>
            <a:endParaRPr lang="LID4096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ommentary: What killer robots mean for ...">
            <a:extLst>
              <a:ext uri="{FF2B5EF4-FFF2-40B4-BE49-F238E27FC236}">
                <a16:creationId xmlns:a16="http://schemas.microsoft.com/office/drawing/2014/main" id="{467D9E6F-5C5D-CB77-3E83-6B137DB8FD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42" y="1690688"/>
            <a:ext cx="8364510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492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998A7-1383-7923-D150-F09223D49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HUMAN </a:t>
            </a:r>
            <a:r>
              <a:rPr lang="en-US" sz="3600" b="1" dirty="0">
                <a:solidFill>
                  <a:srgbClr val="FF0000"/>
                </a:solidFill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IN</a:t>
            </a:r>
            <a:r>
              <a:rPr lang="en-US" sz="3600" b="1" dirty="0"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THE LOOP SEMIAUTONOMOUS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FFED1-5AC8-B46A-99DA-336DD7BD5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“A weapon system that, once activated, is intended to only engage individual targets or specific target groups that have been </a:t>
            </a:r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selected by an operator.”  </a:t>
            </a:r>
          </a:p>
          <a:p>
            <a:pPr marL="0" indent="0">
              <a:buNone/>
            </a:pPr>
            <a:r>
              <a:rPr lang="en-US" sz="2400" b="1" dirty="0"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	-- US Department of Defense</a:t>
            </a:r>
            <a:endParaRPr lang="en-US" sz="2400" dirty="0">
              <a:latin typeface="Century Schoolbook" panose="020406040505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Century Schoolbook" panose="020406040505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36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2E1B-CCFE-0FF6-5186-FA1EEC594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NUCLEAR WARNING SYSTEM</a:t>
            </a:r>
          </a:p>
        </p:txBody>
      </p:sp>
      <p:pic>
        <p:nvPicPr>
          <p:cNvPr id="1026" name="Picture 2" descr="The “Launch on Warning” Nuclear Strategy and Its Insider Critics | National  Security Archive">
            <a:extLst>
              <a:ext uri="{FF2B5EF4-FFF2-40B4-BE49-F238E27FC236}">
                <a16:creationId xmlns:a16="http://schemas.microsoft.com/office/drawing/2014/main" id="{FC94C137-B584-ED12-649F-E6F5DC681F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9" y="1690688"/>
            <a:ext cx="7521677" cy="516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889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B622D-E907-2F25-B6AA-72AA6452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CONVENTION ON </a:t>
            </a:r>
            <a:br>
              <a:rPr lang="en-US" sz="3600" b="1" dirty="0">
                <a:latin typeface="Century Schoolbook" panose="02040604050505020304" pitchFamily="18" charset="0"/>
              </a:rPr>
            </a:br>
            <a:r>
              <a:rPr lang="en-US" sz="3600" b="1" dirty="0">
                <a:latin typeface="Century Schoolbook" panose="02040604050505020304" pitchFamily="18" charset="0"/>
              </a:rPr>
              <a:t>CERTAIN CONVENTIONAL WEAPONS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6DE52-76FC-835B-A7E3-8539B2F86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entury Schoolbook" panose="02040604050505020304" pitchFamily="18" charset="0"/>
              </a:rPr>
              <a:t>Designed to ban ore restrict “weapons, projectiles and material and methods of warfare of a nature to </a:t>
            </a:r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cause superfluous injury or unnecessary suffering.”</a:t>
            </a:r>
          </a:p>
          <a:p>
            <a:r>
              <a:rPr lang="en-US" b="1" dirty="0">
                <a:latin typeface="Century Schoolbook" panose="02040604050505020304" pitchFamily="18" charset="0"/>
              </a:rPr>
              <a:t>Current prohibitions on land mines, booby traps, incendiary devices, and blinding laser weapons.</a:t>
            </a:r>
          </a:p>
          <a:p>
            <a:r>
              <a:rPr lang="en-US" b="1" dirty="0">
                <a:latin typeface="Century Schoolbook" panose="02040604050505020304" pitchFamily="18" charset="0"/>
              </a:rPr>
              <a:t>Should </a:t>
            </a:r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lethal autonomous weapons systems (LAWS)</a:t>
            </a:r>
            <a:r>
              <a:rPr lang="en-US" b="1" dirty="0">
                <a:latin typeface="Century Schoolbook" panose="02040604050505020304" pitchFamily="18" charset="0"/>
              </a:rPr>
              <a:t> be banned or restricted?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782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614B9-BD0C-8A12-D7BE-AA286AC3E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latin typeface="Century Schoolbook" panose="02040604050505020304" pitchFamily="18" charset="0"/>
              </a:rPr>
              <a:t>UN WORKING GROUP</a:t>
            </a:r>
            <a:br>
              <a:rPr lang="en-US" sz="3200" b="1" dirty="0">
                <a:latin typeface="Century Schoolbook" panose="02040604050505020304" pitchFamily="18" charset="0"/>
              </a:rPr>
            </a:br>
            <a:r>
              <a:rPr lang="en-US" sz="3200" b="1" dirty="0">
                <a:latin typeface="Century Schoolbook" panose="02040604050505020304" pitchFamily="18" charset="0"/>
              </a:rPr>
              <a:t>LETHAL AUTONOMOUS WEAPON SYSTEMS (LAWS)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32D538E-04B8-E1DC-4A1C-897C582BE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5" name="Picture 11">
            <a:extLst>
              <a:ext uri="{FF2B5EF4-FFF2-40B4-BE49-F238E27FC236}">
                <a16:creationId xmlns:a16="http://schemas.microsoft.com/office/drawing/2014/main" id="{4AE566DE-89CC-14D6-24C6-CE4DBA60D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394" y="1825625"/>
            <a:ext cx="5545393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704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D102E-887D-2851-A308-F1673A54F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UN LAWS WORKING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32F82-84EB-70F3-CDCA-9CA195F26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entury Schoolbook" panose="02040604050505020304" pitchFamily="18" charset="0"/>
              </a:rPr>
              <a:t>“LAWS may only be used in accordance with IHL, including the principles and requirements of </a:t>
            </a:r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distinction, proportionality and precautions</a:t>
            </a:r>
            <a:r>
              <a:rPr lang="en-US" b="1" dirty="0">
                <a:latin typeface="Century Schoolbook" panose="02040604050505020304" pitchFamily="18" charset="0"/>
              </a:rPr>
              <a:t> in attack.”</a:t>
            </a:r>
          </a:p>
        </p:txBody>
      </p:sp>
    </p:spTree>
    <p:extLst>
      <p:ext uri="{BB962C8B-B14F-4D97-AF65-F5344CB8AC3E}">
        <p14:creationId xmlns:p14="http://schemas.microsoft.com/office/powerpoint/2010/main" val="3879481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6AA73-D5D7-FDA3-440F-9E3E4AA5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CORE IHL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0F035-C81A-7DA3-673C-84934255E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entury Schoolbook" panose="02040604050505020304" pitchFamily="18" charset="0"/>
              </a:rPr>
              <a:t>Distinction: may not </a:t>
            </a:r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intentionally target </a:t>
            </a:r>
            <a:r>
              <a:rPr lang="en-US" b="1" dirty="0">
                <a:latin typeface="Century Schoolbook" panose="02040604050505020304" pitchFamily="18" charset="0"/>
              </a:rPr>
              <a:t>civilians or civilian objects</a:t>
            </a:r>
          </a:p>
          <a:p>
            <a:r>
              <a:rPr lang="en-US" b="1" dirty="0">
                <a:latin typeface="Century Schoolbook" panose="02040604050505020304" pitchFamily="18" charset="0"/>
              </a:rPr>
              <a:t>Proportionality: Expected intended civilian harm from an attack </a:t>
            </a:r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may not be excessive </a:t>
            </a:r>
            <a:r>
              <a:rPr lang="en-US" b="1" dirty="0">
                <a:latin typeface="Century Schoolbook" panose="02040604050505020304" pitchFamily="18" charset="0"/>
              </a:rPr>
              <a:t>compared to the anticipated military advantage from the attack</a:t>
            </a:r>
          </a:p>
          <a:p>
            <a:r>
              <a:rPr lang="en-US" b="1" dirty="0">
                <a:latin typeface="Century Schoolbook" panose="02040604050505020304" pitchFamily="18" charset="0"/>
              </a:rPr>
              <a:t>Precautions: Must take </a:t>
            </a:r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all feasible precautions to minimize</a:t>
            </a:r>
            <a:r>
              <a:rPr lang="en-US" b="1" dirty="0">
                <a:latin typeface="Century Schoolbook" panose="02040604050505020304" pitchFamily="18" charset="0"/>
              </a:rPr>
              <a:t> unintended civilian harm from an attack</a:t>
            </a:r>
          </a:p>
        </p:txBody>
      </p:sp>
    </p:spTree>
    <p:extLst>
      <p:ext uri="{BB962C8B-B14F-4D97-AF65-F5344CB8AC3E}">
        <p14:creationId xmlns:p14="http://schemas.microsoft.com/office/powerpoint/2010/main" val="3678731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376B-2681-7FBA-1695-C3E04450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UN LAWS WORKING GROUP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2A137-D0CB-6EB3-237F-8F6DCD74B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“Context-appropriate human judgement and control </a:t>
            </a:r>
            <a:r>
              <a:rPr lang="en-US" b="1" dirty="0">
                <a:latin typeface="Century Schoolbook" panose="02040604050505020304" pitchFamily="18" charset="0"/>
              </a:rPr>
              <a:t>is needed to ensure the use and effects of LAWS are in compliance with international law, in particular IHL.”</a:t>
            </a:r>
          </a:p>
        </p:txBody>
      </p:sp>
    </p:spTree>
    <p:extLst>
      <p:ext uri="{BB962C8B-B14F-4D97-AF65-F5344CB8AC3E}">
        <p14:creationId xmlns:p14="http://schemas.microsoft.com/office/powerpoint/2010/main" val="254744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057C5-01BD-96BB-9371-B1603E6C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TWO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7BFA-0BE2-BA4C-602F-4BC580C3B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Is having a human in the loop </a:t>
            </a:r>
            <a:r>
              <a:rPr lang="en-US" b="1" dirty="0">
                <a:solidFill>
                  <a:srgbClr val="FF0000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sufficient</a:t>
            </a:r>
            <a:r>
              <a:rPr lang="en-US" b="1" dirty="0"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to ensure that use of a weapon with AI capabilities is based on </a:t>
            </a:r>
            <a:r>
              <a:rPr lang="en-US" b="1" dirty="0">
                <a:solidFill>
                  <a:srgbClr val="FF0000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human judgment? </a:t>
            </a:r>
          </a:p>
          <a:p>
            <a:pPr marL="457200" lvl="1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Is this </a:t>
            </a:r>
            <a:r>
              <a:rPr lang="en-US" b="1" dirty="0">
                <a:solidFill>
                  <a:srgbClr val="FF0000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enough?</a:t>
            </a:r>
          </a:p>
          <a:p>
            <a:pPr marL="0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Is having a human in the loop </a:t>
            </a:r>
            <a:r>
              <a:rPr lang="en-US" b="1" dirty="0">
                <a:solidFill>
                  <a:srgbClr val="FF0000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necessary</a:t>
            </a:r>
            <a:r>
              <a:rPr lang="en-US" b="1" dirty="0"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 to ensure that use of a weapon with AI capabilities is based on </a:t>
            </a:r>
            <a:r>
              <a:rPr lang="en-US" b="1" dirty="0">
                <a:solidFill>
                  <a:srgbClr val="FF0000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human judgment? </a:t>
            </a:r>
          </a:p>
          <a:p>
            <a:pPr marL="457200" lvl="1"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Can use of a weapon be based on human judgment </a:t>
            </a:r>
            <a:r>
              <a:rPr lang="en-US" b="1" dirty="0">
                <a:solidFill>
                  <a:srgbClr val="FF0000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even if a human is not in the loop?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685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4188F-E0DF-00F0-325C-81644D1BB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294"/>
            <a:ext cx="10515600" cy="45719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000" b="1" dirty="0">
                <a:latin typeface="Century Schoolbook" panose="02040604050505020304" pitchFamily="18" charset="0"/>
              </a:rPr>
            </a:br>
            <a:r>
              <a:rPr lang="en-US" sz="4000" b="1" dirty="0">
                <a:latin typeface="Century Schoolbook" panose="02040604050505020304" pitchFamily="18" charset="0"/>
              </a:rPr>
              <a:t>JOINT PUBLICATION 3-60</a:t>
            </a:r>
            <a:br>
              <a:rPr lang="en-US" sz="4000" b="1" dirty="0">
                <a:latin typeface="Century Schoolbook" panose="02040604050505020304" pitchFamily="18" charset="0"/>
              </a:rPr>
            </a:br>
            <a:endParaRPr lang="en-US" sz="4000" b="1" dirty="0"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9CE07-BDB0-AA6D-2D1D-4F484C744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239B71-ECD1-ABEB-B7A0-832DC228248C}"/>
              </a:ext>
            </a:extLst>
          </p:cNvPr>
          <p:cNvGrpSpPr>
            <a:grpSpLocks/>
          </p:cNvGrpSpPr>
          <p:nvPr/>
        </p:nvGrpSpPr>
        <p:grpSpPr>
          <a:xfrm>
            <a:off x="1547446" y="1032441"/>
            <a:ext cx="9073662" cy="5144522"/>
            <a:chOff x="6330" y="6330"/>
            <a:chExt cx="5485765" cy="3620770"/>
          </a:xfrm>
        </p:grpSpPr>
        <p:sp>
          <p:nvSpPr>
            <p:cNvPr id="5" name="Graphic 660">
              <a:extLst>
                <a:ext uri="{FF2B5EF4-FFF2-40B4-BE49-F238E27FC236}">
                  <a16:creationId xmlns:a16="http://schemas.microsoft.com/office/drawing/2014/main" id="{64DD00FB-1DB6-92B2-0DA2-6C198C405CA4}"/>
                </a:ext>
              </a:extLst>
            </p:cNvPr>
            <p:cNvSpPr/>
            <p:nvPr/>
          </p:nvSpPr>
          <p:spPr>
            <a:xfrm>
              <a:off x="6330" y="6330"/>
              <a:ext cx="5485765" cy="3620770"/>
            </a:xfrm>
            <a:custGeom>
              <a:avLst/>
              <a:gdLst/>
              <a:ahLst/>
              <a:cxnLst/>
              <a:rect l="l" t="t" r="r" b="b"/>
              <a:pathLst>
                <a:path w="5485765" h="3620770">
                  <a:moveTo>
                    <a:pt x="0" y="0"/>
                  </a:moveTo>
                  <a:lnTo>
                    <a:pt x="5485637" y="0"/>
                  </a:lnTo>
                  <a:lnTo>
                    <a:pt x="5485637" y="3620262"/>
                  </a:lnTo>
                  <a:lnTo>
                    <a:pt x="0" y="3620262"/>
                  </a:lnTo>
                  <a:lnTo>
                    <a:pt x="0" y="0"/>
                  </a:lnTo>
                  <a:close/>
                </a:path>
              </a:pathLst>
            </a:custGeom>
            <a:ln w="12661">
              <a:solidFill>
                <a:srgbClr val="373435"/>
              </a:solidFill>
              <a:prstDash val="solid"/>
            </a:ln>
          </p:spPr>
          <p:txBody>
            <a:bodyPr wrap="square" lIns="0" tIns="0" rIns="0" bIns="0" rtlCol="0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Image 661">
              <a:extLst>
                <a:ext uri="{FF2B5EF4-FFF2-40B4-BE49-F238E27FC236}">
                  <a16:creationId xmlns:a16="http://schemas.microsoft.com/office/drawing/2014/main" id="{96029D88-5C07-63DE-17C9-B54FDAF7F9D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9699" y="474198"/>
              <a:ext cx="4426521" cy="2875057"/>
            </a:xfrm>
            <a:prstGeom prst="rect">
              <a:avLst/>
            </a:prstGeom>
          </p:spPr>
        </p:pic>
        <p:sp>
          <p:nvSpPr>
            <p:cNvPr id="7" name="Textbox 662">
              <a:extLst>
                <a:ext uri="{FF2B5EF4-FFF2-40B4-BE49-F238E27FC236}">
                  <a16:creationId xmlns:a16="http://schemas.microsoft.com/office/drawing/2014/main" id="{24E161F0-24A9-BBB0-F697-1A1C69AD2DE6}"/>
                </a:ext>
              </a:extLst>
            </p:cNvPr>
            <p:cNvSpPr txBox="1"/>
            <p:nvPr/>
          </p:nvSpPr>
          <p:spPr>
            <a:xfrm>
              <a:off x="109962" y="94696"/>
              <a:ext cx="1659889" cy="19875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56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-10" normalizeH="0" baseline="0" noProof="0">
                  <a:ln>
                    <a:noFill/>
                  </a:ln>
                  <a:solidFill>
                    <a:srgbClr val="984F9D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Joint</a:t>
              </a:r>
              <a:r>
                <a:rPr kumimoji="0" lang="en-US" sz="1400" b="0" i="0" u="none" strike="noStrike" kern="0" cap="none" spc="-80" normalizeH="0" baseline="0" noProof="0">
                  <a:ln>
                    <a:noFill/>
                  </a:ln>
                  <a:solidFill>
                    <a:srgbClr val="984F9D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1400" b="0" i="0" u="none" strike="noStrike" kern="0" cap="none" spc="-10" normalizeH="0" baseline="0" noProof="0">
                  <a:ln>
                    <a:noFill/>
                  </a:ln>
                  <a:solidFill>
                    <a:srgbClr val="984F9D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Targeting</a:t>
              </a:r>
              <a:r>
                <a:rPr kumimoji="0" lang="en-US" sz="1400" b="0" i="0" u="none" strike="noStrike" kern="0" cap="none" spc="-55" normalizeH="0" baseline="0" noProof="0">
                  <a:ln>
                    <a:noFill/>
                  </a:ln>
                  <a:solidFill>
                    <a:srgbClr val="984F9D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1400" b="0" i="0" u="none" strike="noStrike" kern="0" cap="none" spc="-10" normalizeH="0" baseline="0" noProof="0">
                  <a:ln>
                    <a:noFill/>
                  </a:ln>
                  <a:solidFill>
                    <a:srgbClr val="984F9D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Cycle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8" name="Textbox 663">
              <a:extLst>
                <a:ext uri="{FF2B5EF4-FFF2-40B4-BE49-F238E27FC236}">
                  <a16:creationId xmlns:a16="http://schemas.microsoft.com/office/drawing/2014/main" id="{C3887994-BCA8-1880-51DE-E99DB48DF4C4}"/>
                </a:ext>
              </a:extLst>
            </p:cNvPr>
            <p:cNvSpPr txBox="1"/>
            <p:nvPr/>
          </p:nvSpPr>
          <p:spPr>
            <a:xfrm>
              <a:off x="2381487" y="541228"/>
              <a:ext cx="817244" cy="55372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marR="1143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-25" normalizeH="0" baseline="0" noProof="0" dirty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1.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  <a:p>
              <a:pPr marL="0" marR="11430" lvl="0" indent="0" algn="ctr" defTabSz="914400" rtl="0" eaLnBrk="1" fontAlgn="auto" latinLnBrk="0" hangingPunct="1">
                <a:lnSpc>
                  <a:spcPct val="91000"/>
                </a:lnSpc>
                <a:spcBef>
                  <a:spcPts val="5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End</a:t>
              </a:r>
              <a:r>
                <a:rPr kumimoji="0" lang="en-US" sz="1000" b="0" i="0" u="none" strike="noStrike" kern="0" cap="none" spc="-70" normalizeH="0" baseline="0" noProof="0" dirty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State</a:t>
              </a:r>
              <a:r>
                <a:rPr kumimoji="0" lang="en-US" sz="1000" b="0" i="0" u="none" strike="noStrike" kern="0" cap="none" spc="-70" normalizeH="0" baseline="0" noProof="0" dirty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and </a:t>
              </a:r>
              <a:r>
                <a:rPr kumimoji="0" lang="en-US" sz="1000" b="0" i="0" u="none" strike="noStrike" kern="0" cap="none" spc="-10" normalizeH="0" baseline="0" noProof="0" dirty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Commander’s Objectives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9" name="Textbox 664">
              <a:extLst>
                <a:ext uri="{FF2B5EF4-FFF2-40B4-BE49-F238E27FC236}">
                  <a16:creationId xmlns:a16="http://schemas.microsoft.com/office/drawing/2014/main" id="{BEEE9134-B787-3195-5FDB-4853269F3423}"/>
                </a:ext>
              </a:extLst>
            </p:cNvPr>
            <p:cNvSpPr txBox="1"/>
            <p:nvPr/>
          </p:nvSpPr>
          <p:spPr>
            <a:xfrm>
              <a:off x="850606" y="1167583"/>
              <a:ext cx="704215" cy="28384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marR="10795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-25" normalizeH="0" baseline="0" noProof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6.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  <a:p>
              <a:pPr marL="0" marR="11430" lvl="0" indent="0" algn="ctr" defTabSz="914400" rtl="0" eaLnBrk="1" fontAlgn="auto" latinLnBrk="0" hangingPunct="1">
                <a:lnSpc>
                  <a:spcPts val="113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-10" normalizeH="0" baseline="0" noProof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Assessment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0" name="Textbox 665">
              <a:extLst>
                <a:ext uri="{FF2B5EF4-FFF2-40B4-BE49-F238E27FC236}">
                  <a16:creationId xmlns:a16="http://schemas.microsoft.com/office/drawing/2014/main" id="{CA29FCBE-8330-BCAB-A7F7-2BBB9FD23D68}"/>
                </a:ext>
              </a:extLst>
            </p:cNvPr>
            <p:cNvSpPr txBox="1"/>
            <p:nvPr/>
          </p:nvSpPr>
          <p:spPr>
            <a:xfrm>
              <a:off x="3733265" y="1114252"/>
              <a:ext cx="1149350" cy="41910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marR="10795" lvl="0" indent="0" algn="ctr" defTabSz="914400" rtl="0" eaLnBrk="1" fontAlgn="auto" latinLnBrk="0" hangingPunct="1">
                <a:lnSpc>
                  <a:spcPts val="11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-25" normalizeH="0" baseline="0" noProof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  <a:p>
              <a:pPr marL="0" marR="11430" lvl="0" indent="0" algn="ctr" defTabSz="914400" rtl="0" eaLnBrk="1" fontAlgn="auto" latinLnBrk="0" hangingPunct="1">
                <a:lnSpc>
                  <a:spcPct val="91000"/>
                </a:lnSpc>
                <a:spcBef>
                  <a:spcPts val="6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-10" normalizeH="0" baseline="0" noProof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Target</a:t>
              </a:r>
              <a:r>
                <a:rPr kumimoji="0" lang="en-US" sz="1000" b="0" i="0" u="none" strike="noStrike" kern="0" cap="none" spc="-60" normalizeH="0" baseline="0" noProof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1000" b="0" i="0" u="none" strike="noStrike" kern="0" cap="none" spc="-10" normalizeH="0" baseline="0" noProof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Development </a:t>
              </a: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and Prioritization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1" name="Textbox 666">
              <a:extLst>
                <a:ext uri="{FF2B5EF4-FFF2-40B4-BE49-F238E27FC236}">
                  <a16:creationId xmlns:a16="http://schemas.microsoft.com/office/drawing/2014/main" id="{6033C4D9-14B7-CFDC-9A18-D9200FB5AC54}"/>
                </a:ext>
              </a:extLst>
            </p:cNvPr>
            <p:cNvSpPr txBox="1"/>
            <p:nvPr/>
          </p:nvSpPr>
          <p:spPr>
            <a:xfrm>
              <a:off x="721078" y="2092654"/>
              <a:ext cx="972819" cy="55308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marR="10795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-25" normalizeH="0" baseline="0" noProof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5.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  <a:p>
              <a:pPr marL="0" marR="11430" lvl="0" indent="0" algn="ctr" defTabSz="914400" rtl="0" eaLnBrk="1" fontAlgn="auto" latinLnBrk="0" hangingPunct="1">
                <a:lnSpc>
                  <a:spcPct val="91000"/>
                </a:lnSpc>
                <a:spcBef>
                  <a:spcPts val="5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Mission</a:t>
              </a:r>
              <a:r>
                <a:rPr kumimoji="0" lang="en-US" sz="1000" b="0" i="0" u="none" strike="noStrike" kern="0" cap="none" spc="-70" normalizeH="0" baseline="0" noProof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Planning and Force </a:t>
              </a:r>
              <a:r>
                <a:rPr kumimoji="0" lang="en-US" sz="1000" b="0" i="0" u="none" strike="noStrike" kern="0" cap="none" spc="-10" normalizeH="0" baseline="0" noProof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Execution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2" name="Textbox 667">
              <a:extLst>
                <a:ext uri="{FF2B5EF4-FFF2-40B4-BE49-F238E27FC236}">
                  <a16:creationId xmlns:a16="http://schemas.microsoft.com/office/drawing/2014/main" id="{15072C0F-DB15-B5D9-0DC1-FC65CD4E366A}"/>
                </a:ext>
              </a:extLst>
            </p:cNvPr>
            <p:cNvSpPr txBox="1"/>
            <p:nvPr/>
          </p:nvSpPr>
          <p:spPr>
            <a:xfrm>
              <a:off x="3974061" y="2161240"/>
              <a:ext cx="668655" cy="41910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marR="1016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-25" normalizeH="0" baseline="0" noProof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  <a:p>
              <a:pPr marL="0" marR="11430" lvl="0" indent="0" algn="ctr" defTabSz="914400" rtl="0" eaLnBrk="1" fontAlgn="auto" latinLnBrk="0" hangingPunct="1">
                <a:lnSpc>
                  <a:spcPct val="91000"/>
                </a:lnSpc>
                <a:spcBef>
                  <a:spcPts val="5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-10" normalizeH="0" baseline="0" noProof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Capabilities Analysis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3" name="Textbox 668">
              <a:extLst>
                <a:ext uri="{FF2B5EF4-FFF2-40B4-BE49-F238E27FC236}">
                  <a16:creationId xmlns:a16="http://schemas.microsoft.com/office/drawing/2014/main" id="{FC8087EE-BBB3-C94A-FD0C-8B6440A09B7F}"/>
                </a:ext>
              </a:extLst>
            </p:cNvPr>
            <p:cNvSpPr txBox="1"/>
            <p:nvPr/>
          </p:nvSpPr>
          <p:spPr>
            <a:xfrm>
              <a:off x="2230604" y="2676356"/>
              <a:ext cx="1106170" cy="553085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0" marR="12065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-25" normalizeH="0" baseline="0" noProof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4.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  <a:p>
              <a:pPr marL="0" marR="11430" lvl="0" indent="-1270" algn="ctr" defTabSz="914400" rtl="0" eaLnBrk="1" fontAlgn="auto" latinLnBrk="0" hangingPunct="1">
                <a:lnSpc>
                  <a:spcPct val="91000"/>
                </a:lnSpc>
                <a:spcBef>
                  <a:spcPts val="5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-10" normalizeH="0" baseline="0" noProof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Commander’s </a:t>
              </a: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Decision</a:t>
              </a:r>
              <a:r>
                <a:rPr kumimoji="0" lang="en-US" sz="1000" b="0" i="0" u="none" strike="noStrike" kern="0" cap="none" spc="-70" normalizeH="0" baseline="0" noProof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kumimoji="0" lang="en-US" sz="1000" b="0" i="0" u="none" strike="noStrike" kern="0" cap="none" spc="-70" normalizeH="0" baseline="0" noProof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Force </a:t>
              </a:r>
              <a:r>
                <a:rPr kumimoji="0" lang="en-US" sz="1000" b="0" i="0" u="none" strike="noStrike" kern="0" cap="none" spc="-10" normalizeH="0" baseline="0" noProof="0">
                  <a:ln>
                    <a:noFill/>
                  </a:ln>
                  <a:solidFill>
                    <a:srgbClr val="373435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Assignment</a:t>
              </a: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9274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072AF-F0DB-5251-6C7A-2F6CD691F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sz="3600" b="1" dirty="0">
                <a:latin typeface="Century Schoolbook" panose="02040604050505020304" pitchFamily="18" charset="0"/>
              </a:rPr>
            </a:br>
            <a:r>
              <a:rPr lang="en-US" sz="4000" b="1" dirty="0">
                <a:latin typeface="Century Schoolbook" panose="02040604050505020304" pitchFamily="18" charset="0"/>
              </a:rPr>
              <a:t>STAGE ONE</a:t>
            </a:r>
            <a:br>
              <a:rPr lang="en-US" sz="4000" b="1" dirty="0">
                <a:latin typeface="Century Schoolbook" panose="02040604050505020304" pitchFamily="18" charset="0"/>
              </a:rPr>
            </a:br>
            <a:r>
              <a:rPr lang="en-US" sz="4000" b="1" dirty="0">
                <a:latin typeface="Century Schoolbook" panose="02040604050505020304" pitchFamily="18" charset="0"/>
              </a:rPr>
              <a:t>COMMANDER’S OBJECTIVES</a:t>
            </a:r>
            <a:br>
              <a:rPr lang="en-US" sz="3600" dirty="0">
                <a:latin typeface="Century Schoolbook" panose="02040604050505020304" pitchFamily="18" charset="0"/>
              </a:rPr>
            </a:b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BF5C5-977F-A3CD-C777-F5FADBB3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entury Schoolbook" panose="02040604050505020304" pitchFamily="18" charset="0"/>
              </a:rPr>
              <a:t>What goals does a commander want to accomplish by striking enemy military targets? </a:t>
            </a:r>
          </a:p>
          <a:p>
            <a:r>
              <a:rPr lang="en-US" b="1" dirty="0">
                <a:latin typeface="Century Schoolbook" panose="02040604050505020304" pitchFamily="18" charset="0"/>
              </a:rPr>
              <a:t>Translate these goals into </a:t>
            </a:r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specific targeting tasks. </a:t>
            </a:r>
          </a:p>
          <a:p>
            <a:r>
              <a:rPr lang="en-US" b="1" dirty="0">
                <a:latin typeface="Century Schoolbook" panose="02040604050505020304" pitchFamily="18" charset="0"/>
              </a:rPr>
              <a:t>This “ensures that </a:t>
            </a:r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each target can be traced back to clearly defined and attainable goals.”</a:t>
            </a:r>
            <a:endParaRPr lang="en-US" b="1" dirty="0">
              <a:latin typeface="Century Schoolbook" panose="02040604050505020304" pitchFamily="18" charset="0"/>
            </a:endParaRPr>
          </a:p>
          <a:p>
            <a:r>
              <a:rPr lang="en-US" b="1" dirty="0">
                <a:latin typeface="Century Schoolbook" panose="02040604050505020304" pitchFamily="18" charset="0"/>
              </a:rPr>
              <a:t>Produces broad set of potential targets for further analysis.</a:t>
            </a:r>
          </a:p>
          <a:p>
            <a:pPr marL="0" indent="0">
              <a:buNone/>
            </a:pPr>
            <a:r>
              <a:rPr lang="en-US" sz="2000" b="1" dirty="0">
                <a:latin typeface="Century Schoolbook" panose="02040604050505020304" pitchFamily="18" charset="0"/>
              </a:rPr>
              <a:t>* </a:t>
            </a:r>
            <a:r>
              <a:rPr lang="en-US" sz="1600" b="1" dirty="0">
                <a:latin typeface="Century Schoolbook" panose="02040604050505020304" pitchFamily="18" charset="0"/>
              </a:rPr>
              <a:t>Description of activities in each stage drawn from Merel Ekelhof, “Lifting the Fog of Targeting: ‘Autonomous Weapons’ and Human Control through the Lens of Military Targeting,” Naval War College Review: Vol. 71 : No. 3 , Article 6.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67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ussia Has Lost More Tanks Than It Had ...">
            <a:extLst>
              <a:ext uri="{FF2B5EF4-FFF2-40B4-BE49-F238E27FC236}">
                <a16:creationId xmlns:a16="http://schemas.microsoft.com/office/drawing/2014/main" id="{505B943B-43E7-1748-A1A0-61B711310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214" y="961292"/>
            <a:ext cx="7537939" cy="524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994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74E26-C6E5-5929-BBCF-5B8771014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STAGE ONE</a:t>
            </a:r>
            <a:br>
              <a:rPr lang="en-US" sz="3600" b="1" dirty="0">
                <a:latin typeface="Century Schoolbook" panose="02040604050505020304" pitchFamily="18" charset="0"/>
              </a:rPr>
            </a:br>
            <a:r>
              <a:rPr lang="en-US" sz="3600" b="1" dirty="0">
                <a:latin typeface="Century Schoolbook" panose="02040604050505020304" pitchFamily="18" charset="0"/>
              </a:rPr>
              <a:t>POTENTIAL USES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9D813-C36D-8F3F-DA85-B3D977FDF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Century Schoolbook" panose="02040604050505020304" pitchFamily="18" charset="0"/>
              </a:rPr>
              <a:t>Rapidly </a:t>
            </a:r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analyze vast amounts of intelligence data </a:t>
            </a:r>
            <a:r>
              <a:rPr lang="en-US" sz="2400" b="1" dirty="0">
                <a:latin typeface="Century Schoolbook" panose="02040604050505020304" pitchFamily="18" charset="0"/>
              </a:rPr>
              <a:t>from all sources to identify potential targets </a:t>
            </a:r>
          </a:p>
          <a:p>
            <a:r>
              <a:rPr lang="en-US" sz="2400" b="1" dirty="0">
                <a:latin typeface="Century Schoolbook" panose="02040604050505020304" pitchFamily="18" charset="0"/>
              </a:rPr>
              <a:t>Assess </a:t>
            </a:r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relative value </a:t>
            </a:r>
            <a:r>
              <a:rPr lang="en-US" sz="2400" b="1" dirty="0">
                <a:latin typeface="Century Schoolbook" panose="02040604050505020304" pitchFamily="18" charset="0"/>
              </a:rPr>
              <a:t>of those assets in the enemy’s overall military asset network, based on models that reflect the </a:t>
            </a:r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relationships</a:t>
            </a:r>
            <a:r>
              <a:rPr lang="en-US" sz="2400" b="1" dirty="0">
                <a:latin typeface="Century Schoolbook" panose="02040604050505020304" pitchFamily="18" charset="0"/>
              </a:rPr>
              <a:t> among them. </a:t>
            </a:r>
          </a:p>
          <a:p>
            <a:r>
              <a:rPr lang="en-US" sz="2400" b="1" dirty="0">
                <a:latin typeface="Century Schoolbook" panose="02040604050505020304" pitchFamily="18" charset="0"/>
              </a:rPr>
              <a:t>Model </a:t>
            </a:r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effects on the enemy’s network </a:t>
            </a:r>
            <a:r>
              <a:rPr lang="en-US" sz="2400" b="1" dirty="0">
                <a:latin typeface="Century Schoolbook" panose="02040604050505020304" pitchFamily="18" charset="0"/>
              </a:rPr>
              <a:t>of striking different targets </a:t>
            </a:r>
          </a:p>
          <a:p>
            <a:r>
              <a:rPr lang="en-US" sz="2400" b="1" dirty="0">
                <a:latin typeface="Century Schoolbook" panose="02040604050505020304" pitchFamily="18" charset="0"/>
              </a:rPr>
              <a:t>Generate </a:t>
            </a:r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different scenarios </a:t>
            </a:r>
            <a:r>
              <a:rPr lang="en-US" sz="2400" b="1" dirty="0">
                <a:latin typeface="Century Schoolbook" panose="02040604050505020304" pitchFamily="18" charset="0"/>
              </a:rPr>
              <a:t>to identify how to use targeting to best achieve commander’s objectives.</a:t>
            </a:r>
          </a:p>
          <a:p>
            <a:endParaRPr lang="en-US" sz="2400" b="1" dirty="0">
              <a:latin typeface="Century Schoolbook" panose="02040604050505020304" pitchFamily="18" charset="0"/>
            </a:endParaRPr>
          </a:p>
          <a:p>
            <a:endParaRPr lang="en-US" sz="2400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75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D3174-3916-98F2-8F96-C6216528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STAGE TWO</a:t>
            </a:r>
            <a:br>
              <a:rPr lang="en-US" sz="3600" b="1" dirty="0">
                <a:latin typeface="Century Schoolbook" panose="02040604050505020304" pitchFamily="18" charset="0"/>
              </a:rPr>
            </a:br>
            <a:r>
              <a:rPr lang="en-US" sz="3600" b="1" dirty="0">
                <a:latin typeface="Century Schoolbook" panose="02040604050505020304" pitchFamily="18" charset="0"/>
              </a:rPr>
              <a:t>TARGET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76B86-DBB4-E625-7043-38B1E86B0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latin typeface="Century Schoolbook" panose="02040604050505020304" pitchFamily="18" charset="0"/>
              </a:rPr>
              <a:t>Detailed analysis of each potential target. </a:t>
            </a:r>
          </a:p>
          <a:p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Confirm intelligence </a:t>
            </a:r>
            <a:r>
              <a:rPr lang="en-US" sz="2400" b="1" dirty="0">
                <a:latin typeface="Century Schoolbook" panose="02040604050505020304" pitchFamily="18" charset="0"/>
              </a:rPr>
              <a:t>on characteristics of the target.</a:t>
            </a:r>
          </a:p>
          <a:p>
            <a:r>
              <a:rPr lang="en-US" sz="2400" b="1" dirty="0">
                <a:latin typeface="Century Schoolbook" panose="02040604050505020304" pitchFamily="18" charset="0"/>
              </a:rPr>
              <a:t>Determine role that target plays in </a:t>
            </a:r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overall enemy system</a:t>
            </a:r>
          </a:p>
          <a:p>
            <a:r>
              <a:rPr lang="en-US" sz="2400" b="1" dirty="0">
                <a:latin typeface="Century Schoolbook" panose="02040604050505020304" pitchFamily="18" charset="0"/>
              </a:rPr>
              <a:t>Potential harm </a:t>
            </a:r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to civilians and civilian objects </a:t>
            </a:r>
          </a:p>
          <a:p>
            <a:r>
              <a:rPr lang="en-US" sz="2400" b="1" dirty="0">
                <a:latin typeface="Century Schoolbook" panose="02040604050505020304" pitchFamily="18" charset="0"/>
              </a:rPr>
              <a:t>Develop </a:t>
            </a:r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restricted</a:t>
            </a:r>
            <a:r>
              <a:rPr lang="en-US" sz="2400" b="1" dirty="0">
                <a:latin typeface="Century Schoolbook" panose="02040604050505020304" pitchFamily="18" charset="0"/>
              </a:rPr>
              <a:t> target list and </a:t>
            </a:r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no-strike</a:t>
            </a:r>
            <a:r>
              <a:rPr lang="en-US" sz="2400" b="1" dirty="0">
                <a:latin typeface="Century Schoolbook" panose="02040604050505020304" pitchFamily="18" charset="0"/>
              </a:rPr>
              <a:t> list.</a:t>
            </a:r>
          </a:p>
          <a:p>
            <a:r>
              <a:rPr lang="en-US" sz="2400" b="1" dirty="0">
                <a:latin typeface="Century Schoolbook" panose="02040604050505020304" pitchFamily="18" charset="0"/>
              </a:rPr>
              <a:t>Assess </a:t>
            </a:r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priorities</a:t>
            </a:r>
            <a:r>
              <a:rPr lang="en-US" sz="2400" b="1" dirty="0">
                <a:latin typeface="Century Schoolbook" panose="02040604050505020304" pitchFamily="18" charset="0"/>
              </a:rPr>
              <a:t> among targets</a:t>
            </a:r>
          </a:p>
          <a:p>
            <a:r>
              <a:rPr lang="en-US" sz="2400" b="1" dirty="0">
                <a:latin typeface="Century Schoolbook" panose="02040604050505020304" pitchFamily="18" charset="0"/>
              </a:rPr>
              <a:t>Present proposed target list to commander.</a:t>
            </a:r>
          </a:p>
          <a:p>
            <a:endParaRPr lang="en-US" sz="2400" b="1" dirty="0">
              <a:latin typeface="Century Schoolbook" panose="02040604050505020304" pitchFamily="18" charset="0"/>
            </a:endParaRPr>
          </a:p>
          <a:p>
            <a:endParaRPr lang="en-US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125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06A69-8F8A-4EFD-029E-E82C7B88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STAGE TWO</a:t>
            </a:r>
            <a:br>
              <a:rPr lang="en-US" sz="3600" b="1" dirty="0">
                <a:latin typeface="Century Schoolbook" panose="02040604050505020304" pitchFamily="18" charset="0"/>
              </a:rPr>
            </a:br>
            <a:r>
              <a:rPr lang="en-US" sz="3600" b="1" dirty="0">
                <a:latin typeface="Century Schoolbook" panose="02040604050505020304" pitchFamily="18" charset="0"/>
              </a:rPr>
              <a:t>POTENTIAL USES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0D89B-6EC7-F34A-F2B4-956267695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Century Schoolbook" panose="02040604050505020304" pitchFamily="18" charset="0"/>
              </a:rPr>
              <a:t>Detect patterns and anomalies that human analysts might miss.</a:t>
            </a:r>
          </a:p>
          <a:p>
            <a:r>
              <a:rPr lang="en-US" sz="2400" b="1" dirty="0">
                <a:latin typeface="Century Schoolbook" panose="02040604050505020304" pitchFamily="18" charset="0"/>
              </a:rPr>
              <a:t>Use more detailed models of relationships among targets to </a:t>
            </a:r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generate scenarios </a:t>
            </a:r>
            <a:r>
              <a:rPr lang="en-US" sz="2400" b="1" dirty="0">
                <a:latin typeface="Century Schoolbook" panose="02040604050505020304" pitchFamily="18" charset="0"/>
              </a:rPr>
              <a:t>based on </a:t>
            </a:r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different combinations of strikes </a:t>
            </a:r>
            <a:r>
              <a:rPr lang="en-US" sz="2400" b="1" dirty="0">
                <a:latin typeface="Century Schoolbook" panose="02040604050505020304" pitchFamily="18" charset="0"/>
              </a:rPr>
              <a:t>on different targets.  </a:t>
            </a:r>
          </a:p>
          <a:p>
            <a:r>
              <a:rPr lang="en-US" sz="2400" b="1" dirty="0">
                <a:latin typeface="Century Schoolbook" panose="02040604050505020304" pitchFamily="18" charset="0"/>
              </a:rPr>
              <a:t>Cross-reference potential targets against databases of </a:t>
            </a:r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protected sites </a:t>
            </a:r>
            <a:r>
              <a:rPr lang="en-US" sz="2400" b="1" dirty="0">
                <a:latin typeface="Century Schoolbook" panose="02040604050505020304" pitchFamily="18" charset="0"/>
              </a:rPr>
              <a:t>(e.g., hospitals, schools, cultural heritage sites) to help ensure compliance with international law. </a:t>
            </a:r>
          </a:p>
          <a:p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Use LLMs </a:t>
            </a:r>
            <a:r>
              <a:rPr lang="en-US" sz="2400" b="1" dirty="0">
                <a:latin typeface="Century Schoolbook" panose="02040604050505020304" pitchFamily="18" charset="0"/>
              </a:rPr>
              <a:t>to analyze intelligence and diplomatic reports to assess likely reaction to destroying particular targets.</a:t>
            </a:r>
          </a:p>
          <a:p>
            <a:endParaRPr lang="en-US" sz="2400" b="1" dirty="0">
              <a:latin typeface="Century Schoolbook" panose="02040604050505020304" pitchFamily="18" charset="0"/>
            </a:endParaRPr>
          </a:p>
          <a:p>
            <a:endParaRPr lang="en-US" sz="2400" b="1" dirty="0">
              <a:latin typeface="Century Schoolbook" panose="02040604050505020304" pitchFamily="18" charset="0"/>
            </a:endParaRPr>
          </a:p>
          <a:p>
            <a:endParaRPr lang="en-US" sz="2400" b="1" dirty="0">
              <a:latin typeface="Century Schoolbook" panose="02040604050505020304" pitchFamily="18" charset="0"/>
            </a:endParaRPr>
          </a:p>
          <a:p>
            <a:endParaRPr lang="en-US" sz="2400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6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74B9F-2136-1F94-BC43-8EB01B75B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STAGE THREE</a:t>
            </a:r>
            <a:br>
              <a:rPr lang="en-US" sz="3600" b="1" dirty="0">
                <a:latin typeface="Century Schoolbook" panose="02040604050505020304" pitchFamily="18" charset="0"/>
              </a:rPr>
            </a:br>
            <a:r>
              <a:rPr lang="en-US" sz="3600" b="1" dirty="0">
                <a:latin typeface="Century Schoolbook" panose="02040604050505020304" pitchFamily="18" charset="0"/>
              </a:rPr>
              <a:t>CAPABILITIES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58E4-5352-AFB4-6F58-44746A05A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latin typeface="Century Schoolbook" panose="02040604050505020304" pitchFamily="18" charset="0"/>
              </a:rPr>
              <a:t>Analyze prioritized targets and </a:t>
            </a:r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match</a:t>
            </a:r>
            <a:r>
              <a:rPr lang="en-US" sz="2400" b="1" dirty="0">
                <a:latin typeface="Century Schoolbook" panose="02040604050505020304" pitchFamily="18" charset="0"/>
              </a:rPr>
              <a:t> to them to the most appropriate available weapons to generate the desired effects.</a:t>
            </a:r>
          </a:p>
          <a:p>
            <a:r>
              <a:rPr lang="en-US" sz="2400" b="1" dirty="0">
                <a:latin typeface="Century Schoolbook" panose="02040604050505020304" pitchFamily="18" charset="0"/>
              </a:rPr>
              <a:t>What is the </a:t>
            </a:r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probability of success and risk </a:t>
            </a:r>
            <a:r>
              <a:rPr lang="en-US" sz="2400" b="1" dirty="0">
                <a:latin typeface="Century Schoolbook" panose="02040604050505020304" pitchFamily="18" charset="0"/>
              </a:rPr>
              <a:t>associated with striking each potential target?</a:t>
            </a:r>
          </a:p>
          <a:p>
            <a:r>
              <a:rPr lang="en-US" sz="2400" b="1" dirty="0">
                <a:latin typeface="Century Schoolbook" panose="02040604050505020304" pitchFamily="18" charset="0"/>
              </a:rPr>
              <a:t>Estimated civilian harm from using each type of weapon.</a:t>
            </a:r>
          </a:p>
          <a:p>
            <a:r>
              <a:rPr lang="en-US" sz="2400" b="1" dirty="0">
                <a:latin typeface="Century Schoolbook" panose="02040604050505020304" pitchFamily="18" charset="0"/>
              </a:rPr>
              <a:t>Produce list of targets to commander for authorization to begin </a:t>
            </a:r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planning missions for specific strikes</a:t>
            </a:r>
          </a:p>
          <a:p>
            <a:endParaRPr lang="en-US" sz="2400" b="1" dirty="0">
              <a:latin typeface="Century Schoolbook" panose="020406040505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26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D13CC-DAED-60A3-3F69-8478B19B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STAGE THREE</a:t>
            </a:r>
            <a:b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</a:b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POTENTIAL USES OF 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178BC-EF2D-7871-A64A-A6B8D2E2D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Century Schoolbook" panose="02040604050505020304" pitchFamily="18" charset="0"/>
              </a:rPr>
              <a:t>Model different weapons systems and </a:t>
            </a:r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their effects</a:t>
            </a:r>
            <a:r>
              <a:rPr lang="en-US" sz="2400" b="1" dirty="0">
                <a:latin typeface="Century Schoolbook" panose="02040604050505020304" pitchFamily="18" charset="0"/>
              </a:rPr>
              <a:t>, taking into account factors like weather, terrain, and civilian presence.</a:t>
            </a:r>
          </a:p>
          <a:p>
            <a:r>
              <a:rPr lang="en-US" sz="2400" b="1" dirty="0">
                <a:latin typeface="Century Schoolbook" panose="02040604050505020304" pitchFamily="18" charset="0"/>
              </a:rPr>
              <a:t>Weaponeering: for each target, “recommendation of the </a:t>
            </a:r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quantity, type, and mix of weapons </a:t>
            </a:r>
            <a:r>
              <a:rPr lang="en-US" sz="2400" b="1" dirty="0">
                <a:latin typeface="Century Schoolbook" panose="02040604050505020304" pitchFamily="18" charset="0"/>
              </a:rPr>
              <a:t>to achieve the desired effects while avoiding unacceptable collateral damage.”</a:t>
            </a:r>
          </a:p>
          <a:p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Detailed civilian harm estimate </a:t>
            </a:r>
            <a:r>
              <a:rPr lang="en-US" sz="2400" b="1" dirty="0">
                <a:latin typeface="Century Schoolbook" panose="02040604050505020304" pitchFamily="18" charset="0"/>
              </a:rPr>
              <a:t>for each target</a:t>
            </a:r>
          </a:p>
          <a:p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Automated pairing of capability to target </a:t>
            </a:r>
            <a:r>
              <a:rPr lang="en-US" sz="2400" b="1" dirty="0">
                <a:latin typeface="Century Schoolbook" panose="02040604050505020304" pitchFamily="18" charset="0"/>
              </a:rPr>
              <a:t>based on effectiveness of weapon and collateral damage estimate.</a:t>
            </a:r>
          </a:p>
          <a:p>
            <a:endParaRPr lang="en-US" sz="2400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692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91AB0-5F4E-5222-4401-69714E93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STAGE FOUR</a:t>
            </a:r>
            <a:br>
              <a:rPr lang="en-US" sz="3600" b="1" dirty="0">
                <a:latin typeface="Century Schoolbook" panose="02040604050505020304" pitchFamily="18" charset="0"/>
              </a:rPr>
            </a:br>
            <a:r>
              <a:rPr lang="en-US" sz="3600" b="1" dirty="0">
                <a:latin typeface="Century Schoolbook" panose="02040604050505020304" pitchFamily="18" charset="0"/>
              </a:rPr>
              <a:t>COMMANDER’S DECISION </a:t>
            </a:r>
            <a:br>
              <a:rPr lang="en-US" sz="3600" b="1" dirty="0">
                <a:latin typeface="Century Schoolbook" panose="02040604050505020304" pitchFamily="18" charset="0"/>
              </a:rPr>
            </a:br>
            <a:r>
              <a:rPr lang="en-US" sz="3600" b="1" dirty="0">
                <a:latin typeface="Century Schoolbook" panose="02040604050505020304" pitchFamily="18" charset="0"/>
              </a:rPr>
              <a:t>AND FORCE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3E005-517F-C90E-3C1E-A68C78DCB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Final approval </a:t>
            </a:r>
            <a:r>
              <a:rPr lang="en-US" b="1" dirty="0">
                <a:latin typeface="Century Schoolbook" panose="02040604050505020304" pitchFamily="18" charset="0"/>
              </a:rPr>
              <a:t>of prioritized targets.</a:t>
            </a:r>
          </a:p>
          <a:p>
            <a:r>
              <a:rPr lang="en-US" b="1" dirty="0">
                <a:latin typeface="Century Schoolbook" panose="02040604050505020304" pitchFamily="18" charset="0"/>
              </a:rPr>
              <a:t>Assign these to different units for planning and execution.</a:t>
            </a:r>
          </a:p>
          <a:p>
            <a:r>
              <a:rPr lang="en-US" b="1" dirty="0">
                <a:latin typeface="Century Schoolbook" panose="02040604050505020304" pitchFamily="18" charset="0"/>
              </a:rPr>
              <a:t>What </a:t>
            </a:r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rules of engagement </a:t>
            </a:r>
            <a:r>
              <a:rPr lang="en-US" b="1" dirty="0">
                <a:latin typeface="Century Schoolbook" panose="02040604050505020304" pitchFamily="18" charset="0"/>
              </a:rPr>
              <a:t>apply to strike on each target? </a:t>
            </a:r>
          </a:p>
          <a:p>
            <a:r>
              <a:rPr lang="en-US" b="1" dirty="0">
                <a:latin typeface="Century Schoolbook" panose="02040604050505020304" pitchFamily="18" charset="0"/>
              </a:rPr>
              <a:t>What are </a:t>
            </a:r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best weapons </a:t>
            </a:r>
            <a:r>
              <a:rPr lang="en-US" b="1" dirty="0">
                <a:latin typeface="Century Schoolbook" panose="02040604050505020304" pitchFamily="18" charset="0"/>
              </a:rPr>
              <a:t>to use for these strikes, based on effectiveness and civilian harm estimate?</a:t>
            </a:r>
          </a:p>
        </p:txBody>
      </p:sp>
    </p:spTree>
    <p:extLst>
      <p:ext uri="{BB962C8B-B14F-4D97-AF65-F5344CB8AC3E}">
        <p14:creationId xmlns:p14="http://schemas.microsoft.com/office/powerpoint/2010/main" val="2258273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3C200-F7E6-417F-4DE8-5CDB3EA6C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STAGE FOUR</a:t>
            </a:r>
            <a:br>
              <a:rPr lang="en-US" sz="3600" b="1" dirty="0">
                <a:latin typeface="Century Schoolbook" panose="02040604050505020304" pitchFamily="18" charset="0"/>
              </a:rPr>
            </a:br>
            <a:r>
              <a:rPr lang="en-US" sz="3600" b="1" dirty="0">
                <a:latin typeface="Century Schoolbook" panose="02040604050505020304" pitchFamily="18" charset="0"/>
              </a:rPr>
              <a:t>POTENTIAL USES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40DFB-53DA-5AE1-9078-120A0FD91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Century Schoolbook" panose="02040604050505020304" pitchFamily="18" charset="0"/>
              </a:rPr>
              <a:t>Models </a:t>
            </a:r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analyze historical data and current intelligence </a:t>
            </a:r>
            <a:r>
              <a:rPr lang="en-US" b="1" dirty="0">
                <a:latin typeface="Century Schoolbook" panose="02040604050505020304" pitchFamily="18" charset="0"/>
              </a:rPr>
              <a:t>to assess risks to friendly forces and civilians</a:t>
            </a:r>
          </a:p>
          <a:p>
            <a:r>
              <a:rPr lang="en-US" b="1" dirty="0">
                <a:latin typeface="Century Schoolbook" panose="02040604050505020304" pitchFamily="18" charset="0"/>
              </a:rPr>
              <a:t>Models identify </a:t>
            </a:r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adjustments </a:t>
            </a:r>
            <a:r>
              <a:rPr lang="en-US" b="1" dirty="0">
                <a:latin typeface="Century Schoolbook" panose="02040604050505020304" pitchFamily="18" charset="0"/>
              </a:rPr>
              <a:t>that may </a:t>
            </a:r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lower civilian harm</a:t>
            </a:r>
            <a:r>
              <a:rPr lang="en-US" b="1" dirty="0">
                <a:latin typeface="Century Schoolbook" panose="02040604050505020304" pitchFamily="18" charset="0"/>
              </a:rPr>
              <a:t> below collateral damage estimate</a:t>
            </a:r>
          </a:p>
          <a:p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Automated generation of strike packages </a:t>
            </a:r>
            <a:r>
              <a:rPr lang="en-US" b="1" dirty="0">
                <a:latin typeface="Century Schoolbook" panose="02040604050505020304" pitchFamily="18" charset="0"/>
              </a:rPr>
              <a:t>to achieve desired effects while minimizing collateral damage</a:t>
            </a:r>
          </a:p>
          <a:p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Optimization</a:t>
            </a:r>
            <a:r>
              <a:rPr lang="en-US" b="1" dirty="0">
                <a:latin typeface="Century Schoolbook" panose="02040604050505020304" pitchFamily="18" charset="0"/>
              </a:rPr>
              <a:t> of effects based on limited available forces and capabilities.</a:t>
            </a:r>
          </a:p>
        </p:txBody>
      </p:sp>
    </p:spTree>
    <p:extLst>
      <p:ext uri="{BB962C8B-B14F-4D97-AF65-F5344CB8AC3E}">
        <p14:creationId xmlns:p14="http://schemas.microsoft.com/office/powerpoint/2010/main" val="61719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D6BAE-630D-5AE1-C31A-ECB0BAC40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STAGE FIVE</a:t>
            </a:r>
            <a:br>
              <a:rPr lang="en-US" sz="3600" b="1" dirty="0">
                <a:latin typeface="Century Schoolbook" panose="02040604050505020304" pitchFamily="18" charset="0"/>
              </a:rPr>
            </a:br>
            <a:r>
              <a:rPr lang="en-US" sz="3600" b="1" dirty="0">
                <a:latin typeface="Century Schoolbook" panose="02040604050505020304" pitchFamily="18" charset="0"/>
              </a:rPr>
              <a:t>MISSION PLANNING AND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12673-1437-1BF5-3274-0214C95DE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Find</a:t>
            </a:r>
            <a:r>
              <a:rPr lang="en-US" b="1" dirty="0">
                <a:latin typeface="Century Schoolbook" panose="02040604050505020304" pitchFamily="18" charset="0"/>
              </a:rPr>
              <a:t> lawful target</a:t>
            </a:r>
          </a:p>
          <a:p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Fix:</a:t>
            </a:r>
            <a:r>
              <a:rPr lang="en-US" b="1" dirty="0">
                <a:latin typeface="Century Schoolbook" panose="02040604050505020304" pitchFamily="18" charset="0"/>
              </a:rPr>
              <a:t> confirm positive identification of target </a:t>
            </a:r>
          </a:p>
          <a:p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Track</a:t>
            </a:r>
            <a:r>
              <a:rPr lang="en-US" b="1" dirty="0">
                <a:latin typeface="Century Schoolbook" panose="02040604050505020304" pitchFamily="18" charset="0"/>
              </a:rPr>
              <a:t> target if mobile</a:t>
            </a:r>
          </a:p>
          <a:p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Target:</a:t>
            </a:r>
            <a:r>
              <a:rPr lang="en-US" b="1" dirty="0">
                <a:latin typeface="Century Schoolbook" panose="02040604050505020304" pitchFamily="18" charset="0"/>
              </a:rPr>
              <a:t> authorize strike after confirming consistency with law, rules of engagement, risks to civilians and own forces</a:t>
            </a:r>
          </a:p>
          <a:p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Fire</a:t>
            </a:r>
            <a:r>
              <a:rPr lang="en-US" b="1" dirty="0">
                <a:latin typeface="Century Schoolbook" panose="02040604050505020304" pitchFamily="18" charset="0"/>
              </a:rPr>
              <a:t> on target</a:t>
            </a:r>
          </a:p>
        </p:txBody>
      </p:sp>
    </p:spTree>
    <p:extLst>
      <p:ext uri="{BB962C8B-B14F-4D97-AF65-F5344CB8AC3E}">
        <p14:creationId xmlns:p14="http://schemas.microsoft.com/office/powerpoint/2010/main" val="2745312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901C-501E-7940-7A1B-2730A302D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STAGE FIVE</a:t>
            </a:r>
            <a:br>
              <a:rPr lang="en-US" sz="3600" b="1" dirty="0">
                <a:latin typeface="Century Schoolbook" panose="02040604050505020304" pitchFamily="18" charset="0"/>
              </a:rPr>
            </a:br>
            <a:r>
              <a:rPr lang="en-US" sz="3600" b="1" dirty="0">
                <a:latin typeface="Century Schoolbook" panose="02040604050505020304" pitchFamily="18" charset="0"/>
              </a:rPr>
              <a:t>POTENTIAL USES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2E74C-626F-4AC7-A8E6-3946EE3BD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Century Schoolbook" panose="02040604050505020304" pitchFamily="18" charset="0"/>
              </a:rPr>
              <a:t>Individual target </a:t>
            </a:r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verification</a:t>
            </a:r>
          </a:p>
          <a:p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Route-planning algorithms </a:t>
            </a:r>
            <a:r>
              <a:rPr lang="en-US" sz="2400" b="1" dirty="0">
                <a:latin typeface="Century Schoolbook" panose="02040604050505020304" pitchFamily="18" charset="0"/>
              </a:rPr>
              <a:t>can determine safest and most effective routes for aircraft or other targeting platforms. </a:t>
            </a:r>
          </a:p>
          <a:p>
            <a:r>
              <a:rPr lang="en-US" sz="2400" b="1" dirty="0">
                <a:latin typeface="Century Schoolbook" panose="02040604050505020304" pitchFamily="18" charset="0"/>
              </a:rPr>
              <a:t>Assist in </a:t>
            </a:r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deconfliction</a:t>
            </a:r>
            <a:r>
              <a:rPr lang="en-US" sz="2400" b="1" dirty="0">
                <a:latin typeface="Century Schoolbook" panose="02040604050505020304" pitchFamily="18" charset="0"/>
              </a:rPr>
              <a:t> to avoid airspace or other operational conflicts</a:t>
            </a:r>
          </a:p>
          <a:p>
            <a:r>
              <a:rPr lang="en-US" sz="2400" b="1" dirty="0">
                <a:latin typeface="Century Schoolbook" panose="02040604050505020304" pitchFamily="18" charset="0"/>
              </a:rPr>
              <a:t>Help </a:t>
            </a:r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optimize timing and sequencing </a:t>
            </a:r>
            <a:r>
              <a:rPr lang="en-US" sz="2400" b="1" dirty="0">
                <a:latin typeface="Century Schoolbook" panose="02040604050505020304" pitchFamily="18" charset="0"/>
              </a:rPr>
              <a:t>in complex operations with multiple assets</a:t>
            </a:r>
          </a:p>
          <a:p>
            <a:r>
              <a:rPr lang="en-US" sz="2400" b="1" dirty="0">
                <a:latin typeface="Century Schoolbook" panose="02040604050505020304" pitchFamily="18" charset="0"/>
              </a:rPr>
              <a:t>Terminal guidance to </a:t>
            </a:r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home in on selected targets</a:t>
            </a:r>
          </a:p>
          <a:p>
            <a:endParaRPr lang="en-US" sz="2400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808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64D19-182E-5A26-8DF5-230AD3B61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BOMBING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664D9-2792-89AB-456E-4956C9F8E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 descr="WHO'S RAM 01?!&quot;: THE F-16 SEAD MISSION THAT COVERED A &quot;MYSTERIOUS&quot; AIR  ASSET IN THE SKIES OVER IRAQ DURING THE FIRST NIGHT OF OIF - The Aviation  Geek Club">
            <a:extLst>
              <a:ext uri="{FF2B5EF4-FFF2-40B4-BE49-F238E27FC236}">
                <a16:creationId xmlns:a16="http://schemas.microsoft.com/office/drawing/2014/main" id="{0C695CFA-848E-85F4-F2A1-5C83D5E6E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7" r="13168" b="3"/>
          <a:stretch/>
        </p:blipFill>
        <p:spPr bwMode="auto">
          <a:xfrm>
            <a:off x="2304288" y="1825624"/>
            <a:ext cx="7729728" cy="503237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7853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rmored Vehicles ...">
            <a:extLst>
              <a:ext uri="{FF2B5EF4-FFF2-40B4-BE49-F238E27FC236}">
                <a16:creationId xmlns:a16="http://schemas.microsoft.com/office/drawing/2014/main" id="{C063AA86-661D-FB99-4918-CC685E299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569" y="949569"/>
            <a:ext cx="8241323" cy="526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595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B6C1C-A4DE-320F-5CF0-5B68D334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+mj-ea"/>
                <a:cs typeface="+mj-cs"/>
              </a:rPr>
              <a:t>MISSION DETAILS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AFB9E-5AFD-D186-7064-95515BEC6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entury Schoolbook" panose="02040604050505020304" pitchFamily="18" charset="0"/>
              </a:rPr>
              <a:t>Destroy </a:t>
            </a:r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enemy command and control </a:t>
            </a:r>
            <a:r>
              <a:rPr lang="en-US" b="1" dirty="0">
                <a:latin typeface="Century Schoolbook" panose="02040604050505020304" pitchFamily="18" charset="0"/>
              </a:rPr>
              <a:t>center</a:t>
            </a:r>
          </a:p>
          <a:p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F-16</a:t>
            </a:r>
            <a:r>
              <a:rPr lang="en-US" b="1" dirty="0">
                <a:latin typeface="Century Schoolbook" panose="02040604050505020304" pitchFamily="18" charset="0"/>
              </a:rPr>
              <a:t> fighter jet</a:t>
            </a:r>
          </a:p>
          <a:p>
            <a:r>
              <a:rPr lang="en-US" b="1" dirty="0">
                <a:latin typeface="Century Schoolbook" panose="02040604050505020304" pitchFamily="18" charset="0"/>
              </a:rPr>
              <a:t>Two </a:t>
            </a:r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2000-pound bombs </a:t>
            </a:r>
            <a:r>
              <a:rPr lang="en-US" b="1" dirty="0">
                <a:latin typeface="Century Schoolbook" panose="02040604050505020304" pitchFamily="18" charset="0"/>
              </a:rPr>
              <a:t>guided by Joint Direct Attack Munitions (JDAMs): </a:t>
            </a:r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use GPS to guide bombs </a:t>
            </a:r>
            <a:r>
              <a:rPr lang="en-US" b="1" dirty="0">
                <a:latin typeface="Century Schoolbook" panose="02040604050505020304" pitchFamily="18" charset="0"/>
              </a:rPr>
              <a:t>to the target once they are released.</a:t>
            </a:r>
          </a:p>
          <a:p>
            <a:endParaRPr lang="en-US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728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06EF-C82F-B9B7-9DBE-71D4C3CD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PRE-FLIGHT BRIEFING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32284-B6B5-AE97-6D06-7E19F5287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entury Schoolbook" panose="02040604050505020304" pitchFamily="18" charset="0"/>
              </a:rPr>
              <a:t>Target description</a:t>
            </a:r>
          </a:p>
          <a:p>
            <a:r>
              <a:rPr lang="en-US" b="1" dirty="0">
                <a:latin typeface="Century Schoolbook" panose="02040604050505020304" pitchFamily="18" charset="0"/>
              </a:rPr>
              <a:t>Target location: coordinates</a:t>
            </a:r>
          </a:p>
          <a:p>
            <a:r>
              <a:rPr lang="en-US" b="1" dirty="0">
                <a:latin typeface="Century Schoolbook" panose="02040604050505020304" pitchFamily="18" charset="0"/>
              </a:rPr>
              <a:t>Weapons: </a:t>
            </a:r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two 2000 lb. bombs guided by JDAMs with delayed fuse </a:t>
            </a:r>
            <a:r>
              <a:rPr lang="en-US" b="1" dirty="0">
                <a:latin typeface="Century Schoolbook" panose="02040604050505020304" pitchFamily="18" charset="0"/>
              </a:rPr>
              <a:t>will destroy target while avoiding or minimizing civilian harm </a:t>
            </a:r>
          </a:p>
          <a:p>
            <a:r>
              <a:rPr lang="en-US" b="1" dirty="0">
                <a:latin typeface="Century Schoolbook" panose="02040604050505020304" pitchFamily="18" charset="0"/>
              </a:rPr>
              <a:t>Desired point of impact of bombs to aim them</a:t>
            </a:r>
          </a:p>
          <a:p>
            <a:r>
              <a:rPr lang="en-US" b="1" dirty="0">
                <a:latin typeface="Century Schoolbook" panose="02040604050505020304" pitchFamily="18" charset="0"/>
              </a:rPr>
              <a:t>Weather forecast: overcast with some rainfall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90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FA8A3-0012-FC67-5126-F7945489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STAGE FIVE</a:t>
            </a:r>
            <a:br>
              <a:rPr lang="en-US" sz="3600" b="1" dirty="0">
                <a:latin typeface="Century Schoolbook" panose="02040604050505020304" pitchFamily="18" charset="0"/>
              </a:rPr>
            </a:br>
            <a:r>
              <a:rPr lang="en-US" sz="3600" b="1" dirty="0">
                <a:latin typeface="Century Schoolbook" panose="02040604050505020304" pitchFamily="18" charset="0"/>
              </a:rPr>
              <a:t>MISSION EXECUTION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19836-7731-D261-91B1-E89E08D7C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FIND: </a:t>
            </a:r>
            <a:r>
              <a:rPr lang="en-US" b="1" dirty="0">
                <a:solidFill>
                  <a:prstClr val="black"/>
                </a:solidFill>
                <a:latin typeface="Century Schoolbook" panose="02040604050505020304" pitchFamily="18" charset="0"/>
              </a:rPr>
              <a:t>target c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oordinates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loaded into aircraft computer</a:t>
            </a:r>
          </a:p>
          <a:p>
            <a:pPr lvl="1">
              <a:spcBef>
                <a:spcPts val="1000"/>
              </a:spcBef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operator navigates to “weapons envelope” guided by aircraft computer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FIX: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no need for operator visual confirmation</a:t>
            </a:r>
          </a:p>
          <a:p>
            <a:pPr lvl="1">
              <a:spcBef>
                <a:spcPts val="1000"/>
              </a:spcBef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po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sitive identification based on coordinates; bomb GPS will guide bombs to target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TRACK: </a:t>
            </a:r>
            <a:r>
              <a:rPr lang="en-GB" b="1" dirty="0">
                <a:latin typeface="Century Schoolbook" panose="02040604050505020304" pitchFamily="18" charset="0"/>
              </a:rPr>
              <a:t>n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o need: compound is f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ixed target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TARGET</a:t>
            </a:r>
            <a:r>
              <a:rPr lang="en-GB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 (APPROVE STRIKE)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: 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previously vetted 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based on law and policy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FIRE: 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no need for operator to sight the target and aim</a:t>
            </a:r>
          </a:p>
          <a:p>
            <a:pPr lvl="1">
              <a:spcBef>
                <a:spcPts val="1000"/>
              </a:spcBef>
              <a:defRPr/>
            </a:pPr>
            <a:r>
              <a:rPr lang="en-GB" b="1" dirty="0">
                <a:solidFill>
                  <a:prstClr val="black"/>
                </a:solidFill>
                <a:latin typeface="Century Schoolbook" panose="02040604050505020304" pitchFamily="18" charset="0"/>
              </a:rPr>
              <a:t>b</a:t>
            </a:r>
            <a:r>
              <a:rPr kumimoji="0" lang="en-GB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ombs’</a:t>
            </a: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 pitchFamily="18" charset="0"/>
                <a:ea typeface="+mn-ea"/>
                <a:cs typeface="+mn-cs"/>
              </a:rPr>
              <a:t> computers indicate optimal time to release weapons guided by GPS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04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1EFDA-E8D7-E731-B0EC-8D11F213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EXECUTION STAGE:</a:t>
            </a:r>
            <a:br>
              <a:rPr lang="en-US" sz="3600" b="1" dirty="0">
                <a:latin typeface="Century Schoolbook" panose="02040604050505020304" pitchFamily="18" charset="0"/>
              </a:rPr>
            </a:br>
            <a:r>
              <a:rPr lang="en-US" sz="3600" b="1" dirty="0">
                <a:latin typeface="Century Schoolbook" panose="02040604050505020304" pitchFamily="18" charset="0"/>
              </a:rPr>
              <a:t>HUMAN IN THE LOOP</a:t>
            </a:r>
          </a:p>
        </p:txBody>
      </p:sp>
      <p:pic>
        <p:nvPicPr>
          <p:cNvPr id="1026" name="Picture 2" descr="C-5 Galaxy Cockpit At Night : r/aviation">
            <a:extLst>
              <a:ext uri="{FF2B5EF4-FFF2-40B4-BE49-F238E27FC236}">
                <a16:creationId xmlns:a16="http://schemas.microsoft.com/office/drawing/2014/main" id="{B7BAA8AF-F902-E9D3-DF68-21D69A5F69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23" y="1825624"/>
            <a:ext cx="8253046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917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E2C3-EA1D-8E7B-E1A8-EC33CB4E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EXECUTION STAGE</a:t>
            </a:r>
            <a:br>
              <a:rPr lang="en-US" sz="3600" b="1" dirty="0">
                <a:latin typeface="Century Schoolbook" panose="02040604050505020304" pitchFamily="18" charset="0"/>
              </a:rPr>
            </a:br>
            <a:r>
              <a:rPr lang="en-US" sz="3600" b="1" dirty="0">
                <a:latin typeface="Century Schoolbook" panose="02040604050505020304" pitchFamily="18" charset="0"/>
              </a:rPr>
              <a:t>HUMAN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6B984-553F-181B-7E9C-078B0758A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entury Schoolbook" panose="02040604050505020304" pitchFamily="18" charset="0"/>
              </a:rPr>
              <a:t>Load target coordinates into </a:t>
            </a:r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aircraft computer</a:t>
            </a:r>
          </a:p>
          <a:p>
            <a:r>
              <a:rPr lang="en-US" b="1" dirty="0">
                <a:latin typeface="Century Schoolbook" panose="02040604050505020304" pitchFamily="18" charset="0"/>
              </a:rPr>
              <a:t>Load impact angle into </a:t>
            </a:r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aircraft computer</a:t>
            </a:r>
          </a:p>
          <a:p>
            <a:r>
              <a:rPr lang="en-US" b="1" dirty="0">
                <a:latin typeface="Century Schoolbook" panose="02040604050505020304" pitchFamily="18" charset="0"/>
              </a:rPr>
              <a:t>Load velocity of plane into </a:t>
            </a:r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aircraft computer</a:t>
            </a:r>
          </a:p>
          <a:p>
            <a:r>
              <a:rPr lang="en-US" b="1" dirty="0">
                <a:latin typeface="Century Schoolbook" panose="02040604050505020304" pitchFamily="18" charset="0"/>
              </a:rPr>
              <a:t>Navigate to weapons envelope </a:t>
            </a:r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guided by aircraft computer</a:t>
            </a:r>
          </a:p>
          <a:p>
            <a:r>
              <a:rPr lang="en-US" b="1" dirty="0">
                <a:latin typeface="Century Schoolbook" panose="02040604050505020304" pitchFamily="18" charset="0"/>
              </a:rPr>
              <a:t>Release weapons based on </a:t>
            </a:r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bomb computer instruction</a:t>
            </a:r>
          </a:p>
          <a:p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GPS guides bombs </a:t>
            </a:r>
            <a:r>
              <a:rPr lang="en-US" b="1" dirty="0">
                <a:latin typeface="Century Schoolbook" panose="02040604050505020304" pitchFamily="18" charset="0"/>
              </a:rPr>
              <a:t>to target</a:t>
            </a:r>
          </a:p>
          <a:p>
            <a:endParaRPr lang="en-US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480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7C9794-A861-469A-46F5-596533E61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37" y="257908"/>
            <a:ext cx="9214340" cy="6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19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EE7D-6DF4-77E6-49F0-C6A7D315E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2D7BB-FCA9-6D95-872C-A5982A969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Using AI to respond to information warfare in the Russia-Ukraine conflict |  Snorkel AI">
            <a:extLst>
              <a:ext uri="{FF2B5EF4-FFF2-40B4-BE49-F238E27FC236}">
                <a16:creationId xmlns:a16="http://schemas.microsoft.com/office/drawing/2014/main" id="{07E56762-B5EC-8507-7D23-92F9B6FAD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592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55110-0854-E22B-48E7-F5CF6B779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172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 descr="How AI Is Leading Israel's Bombing Campaign In Gaza">
            <a:extLst>
              <a:ext uri="{FF2B5EF4-FFF2-40B4-BE49-F238E27FC236}">
                <a16:creationId xmlns:a16="http://schemas.microsoft.com/office/drawing/2014/main" id="{7CE9B58F-99A9-870C-FEA5-FAC2C33794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543" y="365125"/>
            <a:ext cx="8790038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319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BE0DA-785C-B00E-84C8-AF534417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COUNTER-ROCKET, ARTILLERY, AND MORTAR (C-RAM) SYSTEMS.</a:t>
            </a:r>
          </a:p>
        </p:txBody>
      </p:sp>
      <p:pic>
        <p:nvPicPr>
          <p:cNvPr id="2050" name="Picture 2" descr="Phalanx Weapon System | Raytheon">
            <a:extLst>
              <a:ext uri="{FF2B5EF4-FFF2-40B4-BE49-F238E27FC236}">
                <a16:creationId xmlns:a16="http://schemas.microsoft.com/office/drawing/2014/main" id="{9F9BBB74-494C-67DC-0B7A-53BF6103E1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089" y="1690688"/>
            <a:ext cx="8925821" cy="508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497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55E08-EC2E-5B48-C904-E10A981F1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Century Schoolbook" panose="02040604050505020304" pitchFamily="18" charset="0"/>
              </a:rPr>
              <a:t>DRONE SWARMS</a:t>
            </a:r>
          </a:p>
        </p:txBody>
      </p:sp>
      <p:pic>
        <p:nvPicPr>
          <p:cNvPr id="4098" name="Picture 2" descr="Military Drone Swarm Intelligence Explained - Sentient Digital, Inc.">
            <a:extLst>
              <a:ext uri="{FF2B5EF4-FFF2-40B4-BE49-F238E27FC236}">
                <a16:creationId xmlns:a16="http://schemas.microsoft.com/office/drawing/2014/main" id="{9F723D00-4448-5D51-6DC1-0C906FBC46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90688"/>
            <a:ext cx="7565923" cy="516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868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ussia's Heavy Losses Could Scupper ...">
            <a:extLst>
              <a:ext uri="{FF2B5EF4-FFF2-40B4-BE49-F238E27FC236}">
                <a16:creationId xmlns:a16="http://schemas.microsoft.com/office/drawing/2014/main" id="{564E7B61-6B6A-B036-DCA4-DCD01DD65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246" y="961292"/>
            <a:ext cx="8288215" cy="527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159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ED54-E709-3D3A-F8D1-C17B78D3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Framework for Considering Human Control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E0489F-A229-1308-AD81-4D6D8C994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4"/>
            <a:ext cx="10515600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28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93586-8B83-708F-BE89-75EBD04E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STATE RESPONSIBILITY</a:t>
            </a:r>
          </a:p>
        </p:txBody>
      </p:sp>
      <p:pic>
        <p:nvPicPr>
          <p:cNvPr id="6146" name="Picture 2" descr="UN Security Council rejects Russia and China's resolution to delay  sanctions on Iran | PBS News">
            <a:extLst>
              <a:ext uri="{FF2B5EF4-FFF2-40B4-BE49-F238E27FC236}">
                <a16:creationId xmlns:a16="http://schemas.microsoft.com/office/drawing/2014/main" id="{1C903E2B-1FFC-ADD9-37A3-667333C4B7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94" y="1690688"/>
            <a:ext cx="9099754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454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1E307-59DE-CBDD-9A4F-571BF40A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COMMAND RESPONSIBILITY</a:t>
            </a:r>
          </a:p>
        </p:txBody>
      </p:sp>
      <p:pic>
        <p:nvPicPr>
          <p:cNvPr id="5122" name="Picture 2" descr="Army Office of Special Trial Counsel">
            <a:extLst>
              <a:ext uri="{FF2B5EF4-FFF2-40B4-BE49-F238E27FC236}">
                <a16:creationId xmlns:a16="http://schemas.microsoft.com/office/drawing/2014/main" id="{C0638434-F884-D9BB-A4F2-FA3D2BA96A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787" y="1825625"/>
            <a:ext cx="8052619" cy="491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31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EAB92-6F5F-CFF6-7BAD-E8ACC9D25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COMMAND RESPONSIBILITY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E09E5-002E-3746-584E-99228DB48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entury Schoolbook" panose="02040604050505020304" pitchFamily="18" charset="0"/>
              </a:rPr>
              <a:t>What a reasonable commander would have done under the circumstances in reliance on reasonably available information about the expected effects of an attack.</a:t>
            </a:r>
          </a:p>
        </p:txBody>
      </p:sp>
    </p:spTree>
    <p:extLst>
      <p:ext uri="{BB962C8B-B14F-4D97-AF65-F5344CB8AC3E}">
        <p14:creationId xmlns:p14="http://schemas.microsoft.com/office/powerpoint/2010/main" val="624081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490BD-F87E-F786-9159-6964AEF0C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BEYOND HUMAN IN THE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D5B13-643F-1023-A5DE-CA95E336B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“There’s often an assumption that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keeping a human ‘in the loop’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has to approve targeting decisions solves the problem of lethal autonomous weapon systems.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matters, however, is not just whether a human is involved, but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they interact with the AI system in practice. 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this is not thought through carefully, the results can be disastrous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regardless of whether the human or machine has final say.”</a:t>
            </a:r>
          </a:p>
          <a:p>
            <a:pPr marL="457200" lvl="1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 Helen Toner, Georgetown Center on Security and Emerging Technology</a:t>
            </a:r>
          </a:p>
        </p:txBody>
      </p:sp>
    </p:spTree>
    <p:extLst>
      <p:ext uri="{BB962C8B-B14F-4D97-AF65-F5344CB8AC3E}">
        <p14:creationId xmlns:p14="http://schemas.microsoft.com/office/powerpoint/2010/main" val="1372550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ew Russian camouflage material Nakidka ...">
            <a:extLst>
              <a:ext uri="{FF2B5EF4-FFF2-40B4-BE49-F238E27FC236}">
                <a16:creationId xmlns:a16="http://schemas.microsoft.com/office/drawing/2014/main" id="{BFB7DA8D-696A-6C48-6FEE-B1B910E4B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646" y="1008185"/>
            <a:ext cx="8311661" cy="521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401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D0DC04-0E40-1CE9-0575-8A85EBCAB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510" y="0"/>
            <a:ext cx="7846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4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etwork">
            <a:extLst>
              <a:ext uri="{FF2B5EF4-FFF2-40B4-BE49-F238E27FC236}">
                <a16:creationId xmlns:a16="http://schemas.microsoft.com/office/drawing/2014/main" id="{81853158-5E8F-12A9-7846-419CD5F45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923" y="0"/>
            <a:ext cx="7485185" cy="628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57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C93E-5AB7-718B-DD82-8839FA29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HUMAN </a:t>
            </a:r>
            <a:r>
              <a:rPr lang="en-US" sz="3600" b="1" dirty="0">
                <a:solidFill>
                  <a:srgbClr val="FF0000"/>
                </a:solidFill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OUT OF </a:t>
            </a:r>
            <a:r>
              <a:rPr lang="en-US" sz="3600" b="1" dirty="0"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THE LOOP </a:t>
            </a:r>
            <a:br>
              <a:rPr lang="en-US" sz="3600" b="1" dirty="0"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FULLY AUTONOMOUS</a:t>
            </a:r>
            <a:endParaRPr lang="en-US" sz="3600" b="1" dirty="0"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FB759-F2A2-BAC5-B191-83284C8D6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“After initial activation or launch by a person, an autonomous weapon system </a:t>
            </a:r>
            <a:r>
              <a:rPr lang="en-US" b="1" dirty="0">
                <a:solidFill>
                  <a:srgbClr val="FF0000"/>
                </a:solidFill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self-initiates a strike </a:t>
            </a:r>
            <a:r>
              <a:rPr lang="en-US" b="1" dirty="0">
                <a:effectLst/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in response to information from the environment received through sensors and on the basis of a generalized "target profile.“ </a:t>
            </a:r>
          </a:p>
          <a:p>
            <a:pPr marL="0" indent="0">
              <a:buNone/>
            </a:pPr>
            <a:r>
              <a:rPr lang="en-US" sz="2200" b="1" dirty="0"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	</a:t>
            </a:r>
            <a:r>
              <a:rPr lang="en-US" sz="2400" b="1" dirty="0"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-- International Committee of the Red Cross</a:t>
            </a:r>
            <a:endParaRPr lang="en-US" sz="2400" b="1" dirty="0">
              <a:effectLst/>
              <a:latin typeface="Century Schoolbook" panose="020406040505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effectLst/>
              <a:latin typeface="Century Schoolbook" panose="02040604050505020304" pitchFamily="18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71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FCEC-7696-EFC5-6412-E36D4432F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HUMAN </a:t>
            </a:r>
            <a:r>
              <a:rPr lang="en-US" sz="3600" b="1" dirty="0">
                <a:solidFill>
                  <a:srgbClr val="FF0000"/>
                </a:solidFill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ON </a:t>
            </a:r>
            <a:r>
              <a:rPr lang="en-US" sz="3600" b="1" dirty="0"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THE LOOP </a:t>
            </a:r>
            <a:br>
              <a:rPr lang="en-US" sz="3600" b="1" dirty="0"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OPERATOR-SUPERVISED AUTONOMOUS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9EED7-D918-F74D-C9FC-E96F1C869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“An autonomous weapon system that is designed to provide </a:t>
            </a:r>
            <a:r>
              <a:rPr lang="en-US" b="1" dirty="0">
                <a:solidFill>
                  <a:srgbClr val="FF0000"/>
                </a:solidFill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operators with the ability to intervene and terminate engagements.” </a:t>
            </a:r>
          </a:p>
          <a:p>
            <a:pPr marL="0" indent="0">
              <a:buNone/>
            </a:pPr>
            <a:r>
              <a:rPr lang="en-US" b="1" dirty="0"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	</a:t>
            </a:r>
            <a:r>
              <a:rPr lang="en-US" sz="2400" b="1" dirty="0">
                <a:latin typeface="Century Schoolbook" panose="020406040505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-- US Department of Defense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7288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</TotalTime>
  <Words>1477</Words>
  <Application>Microsoft Office PowerPoint</Application>
  <PresentationFormat>Widescreen</PresentationFormat>
  <Paragraphs>141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Aptos</vt:lpstr>
      <vt:lpstr>Aptos Display</vt:lpstr>
      <vt:lpstr>Arial</vt:lpstr>
      <vt:lpstr>Calibri</vt:lpstr>
      <vt:lpstr>Century Schoolbook</vt:lpstr>
      <vt:lpstr>Times New Roman</vt:lpstr>
      <vt:lpstr>Office Theme</vt:lpstr>
      <vt:lpstr>1_Office Theme</vt:lpstr>
      <vt:lpstr>2_Office Theme</vt:lpstr>
      <vt:lpstr>BEYOND KILLER ROBOTS: HUMANS, MACHINES, AND WEAPONS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HUMAN OUT OF THE LOOP  FULLY AUTONOMOUS</vt:lpstr>
      <vt:lpstr>HUMAN ON THE LOOP  OPERATOR-SUPERVISED AUTONOMOUS</vt:lpstr>
      <vt:lpstr>HUMAN IN THE LOOP SEMIAUTONOMOUS</vt:lpstr>
      <vt:lpstr>NUCLEAR WARNING SYSTEM</vt:lpstr>
      <vt:lpstr>CONVENTION ON  CERTAIN CONVENTIONAL WEAPONS</vt:lpstr>
      <vt:lpstr>UN WORKING GROUP LETHAL AUTONOMOUS WEAPON SYSTEMS (LAWS)</vt:lpstr>
      <vt:lpstr>UN LAWS WORKING GROUP</vt:lpstr>
      <vt:lpstr>CORE IHL PRINCIPLES</vt:lpstr>
      <vt:lpstr>UN LAWS WORKING GROUP</vt:lpstr>
      <vt:lpstr>TWO QUESTIONS</vt:lpstr>
      <vt:lpstr> JOINT PUBLICATION 3-60 </vt:lpstr>
      <vt:lpstr> STAGE ONE COMMANDER’S OBJECTIVES </vt:lpstr>
      <vt:lpstr>STAGE ONE POTENTIAL USES OF AI</vt:lpstr>
      <vt:lpstr>STAGE TWO TARGET DEVELOPMENT</vt:lpstr>
      <vt:lpstr>STAGE TWO POTENTIAL USES OF AI</vt:lpstr>
      <vt:lpstr>STAGE THREE CAPABILITIES ANALYSIS</vt:lpstr>
      <vt:lpstr>STAGE THREE POTENTIAL USES OF AI</vt:lpstr>
      <vt:lpstr>STAGE FOUR COMMANDER’S DECISION  AND FORCE ASSIGNMENT</vt:lpstr>
      <vt:lpstr>STAGE FOUR POTENTIAL USES OF AI</vt:lpstr>
      <vt:lpstr>STAGE FIVE MISSION PLANNING AND EXECUTION</vt:lpstr>
      <vt:lpstr>STAGE FIVE POTENTIAL USES OF AI</vt:lpstr>
      <vt:lpstr>BOMBING MISSION</vt:lpstr>
      <vt:lpstr>MISSION DETAILS</vt:lpstr>
      <vt:lpstr>PRE-FLIGHT BRIEFING</vt:lpstr>
      <vt:lpstr>STAGE FIVE MISSION EXECUTION STEPS</vt:lpstr>
      <vt:lpstr>EXECUTION STAGE: HUMAN IN THE LOOP</vt:lpstr>
      <vt:lpstr>EXECUTION STAGE HUMAN TASKS</vt:lpstr>
      <vt:lpstr>PowerPoint Presentation</vt:lpstr>
      <vt:lpstr>PowerPoint Presentation</vt:lpstr>
      <vt:lpstr>PowerPoint Presentation</vt:lpstr>
      <vt:lpstr>COUNTER-ROCKET, ARTILLERY, AND MORTAR (C-RAM) SYSTEMS.</vt:lpstr>
      <vt:lpstr>DRONE SWARMS</vt:lpstr>
      <vt:lpstr>Framework for Considering Human Control</vt:lpstr>
      <vt:lpstr>STATE RESPONSIBILITY</vt:lpstr>
      <vt:lpstr>COMMAND RESPONSIBILITY</vt:lpstr>
      <vt:lpstr>COMMAND RESPONSIBILITY</vt:lpstr>
      <vt:lpstr>BEYOND HUMAN IN THE LOOP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KILLER ROBOTS: HUMANS, MACHINES, AND WEAPONS</dc:title>
  <dc:creator>Mitt Regan</dc:creator>
  <cp:lastModifiedBy>Mitt Regan</cp:lastModifiedBy>
  <cp:revision>22</cp:revision>
  <cp:lastPrinted>2025-09-28T21:30:48Z</cp:lastPrinted>
  <dcterms:created xsi:type="dcterms:W3CDTF">2024-11-01T20:57:21Z</dcterms:created>
  <dcterms:modified xsi:type="dcterms:W3CDTF">2025-09-28T23:34:38Z</dcterms:modified>
</cp:coreProperties>
</file>